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73.png" ContentType="image/png"/>
  <Override PartName="/ppt/media/image24.png" ContentType="image/png"/>
  <Override PartName="/ppt/media/image61.png" ContentType="image/png"/>
  <Override PartName="/ppt/media/image35.png" ContentType="image/png"/>
  <Override PartName="/ppt/media/image17.png" ContentType="image/png"/>
  <Override PartName="/ppt/media/image5.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30.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25.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3.png" ContentType="image/png"/>
  <Override PartName="/ppt/media/image9.png" ContentType="image/png"/>
  <Override PartName="/ppt/media/image39.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F87BAF39-0AD7-4AFD-A104-6FC145C2C9DC}"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E234B29-0DEB-4BD9-B603-746F8A83F245}"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60BEEC50-6427-49BE-B23F-667177180085}"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16563EB-9EEF-41C6-AB8E-0BAD7673240A}"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51507A0-5180-4642-BEDB-AA01EFDB7535}"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63476EF-0EDB-4EE9-8BA8-6BEE9378521E}"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390D641-15E8-40E8-AF56-BC0F7DB96EDA}"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DFAD4D1-8A84-4F4B-9708-C6059F62BDF1}"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1191CB1-0D40-40BF-9E5A-F2547BBDFFF1}"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F3881A3-78EF-4308-A482-EFE4FB4A609D}"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0E6C9D6-5565-4E75-94D0-1AB8023F0684}"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93C31AA-F0B4-4656-9A1B-31C2F6DE9C29}"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IN"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021F3E50-8C0E-467E-B442-2D0F86364026}" type="slidenum">
              <a:rPr b="0" lang="en-US" sz="1200" spc="-1" strike="noStrike">
                <a:solidFill>
                  <a:srgbClr val="8b8b8b"/>
                </a:solidFill>
                <a:latin typeface="Calibri"/>
              </a:rPr>
              <a:t>&lt;number&gt;</a:t>
            </a:fld>
            <a:endParaRPr b="0" lang="en-IN"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40506"/>
        </a:solidFill>
      </p:bgPr>
    </p:bg>
    <p:spTree>
      <p:nvGrpSpPr>
        <p:cNvPr id="1" name=""/>
        <p:cNvGrpSpPr/>
        <p:nvPr/>
      </p:nvGrpSpPr>
      <p:grpSpPr>
        <a:xfrm>
          <a:off x="0" y="0"/>
          <a:ext cx="0" cy="0"/>
          <a:chOff x="0" y="0"/>
          <a:chExt cx="0" cy="0"/>
        </a:xfrm>
      </p:grpSpPr>
      <p:grpSp>
        <p:nvGrpSpPr>
          <p:cNvPr id="41" name="Group 2"/>
          <p:cNvGrpSpPr/>
          <p:nvPr/>
        </p:nvGrpSpPr>
        <p:grpSpPr>
          <a:xfrm>
            <a:off x="5853960" y="255600"/>
            <a:ext cx="12433680" cy="10286640"/>
            <a:chOff x="5853960" y="255600"/>
            <a:chExt cx="12433680" cy="10286640"/>
          </a:xfrm>
        </p:grpSpPr>
        <p:pic>
          <p:nvPicPr>
            <p:cNvPr id="42" name="Picture 3" descr=""/>
            <p:cNvPicPr/>
            <p:nvPr/>
          </p:nvPicPr>
          <p:blipFill>
            <a:blip r:embed="rId1"/>
            <a:srcRect l="0" t="974" r="11109" b="974"/>
            <a:stretch/>
          </p:blipFill>
          <p:spPr>
            <a:xfrm>
              <a:off x="5853960" y="255600"/>
              <a:ext cx="12433680" cy="10286640"/>
            </a:xfrm>
            <a:prstGeom prst="rect">
              <a:avLst/>
            </a:prstGeom>
            <a:ln w="0">
              <a:noFill/>
            </a:ln>
          </p:spPr>
        </p:pic>
      </p:grpSp>
      <p:sp>
        <p:nvSpPr>
          <p:cNvPr id="43" name="TextBox 4"/>
          <p:cNvSpPr/>
          <p:nvPr/>
        </p:nvSpPr>
        <p:spPr>
          <a:xfrm>
            <a:off x="352080" y="1941120"/>
            <a:ext cx="12807360" cy="3002760"/>
          </a:xfrm>
          <a:prstGeom prst="rect">
            <a:avLst/>
          </a:prstGeom>
          <a:noFill/>
          <a:ln w="0">
            <a:noFill/>
          </a:ln>
        </p:spPr>
        <p:style>
          <a:lnRef idx="0"/>
          <a:fillRef idx="0"/>
          <a:effectRef idx="0"/>
          <a:fontRef idx="minor"/>
        </p:style>
        <p:txBody>
          <a:bodyPr lIns="0" rIns="0" tIns="0" bIns="0" anchor="t">
            <a:spAutoFit/>
          </a:bodyPr>
          <a:p>
            <a:pPr>
              <a:lnSpc>
                <a:spcPts val="11823"/>
              </a:lnSpc>
              <a:buNone/>
              <a:tabLst>
                <a:tab algn="l" pos="0"/>
              </a:tabLst>
            </a:pPr>
            <a:r>
              <a:rPr b="0" lang="en-US" sz="9850" spc="-1" strike="noStrike">
                <a:solidFill>
                  <a:srgbClr val="f2f4f5"/>
                </a:solidFill>
                <a:latin typeface="Belleza"/>
              </a:rPr>
              <a:t>HEART DISEASE PREDICTION</a:t>
            </a:r>
            <a:endParaRPr b="0" lang="en-IN" sz="9850" spc="-1" strike="noStrike">
              <a:latin typeface="Arial"/>
            </a:endParaRPr>
          </a:p>
        </p:txBody>
      </p:sp>
      <p:sp>
        <p:nvSpPr>
          <p:cNvPr id="44" name="TextBox 5"/>
          <p:cNvSpPr/>
          <p:nvPr/>
        </p:nvSpPr>
        <p:spPr>
          <a:xfrm>
            <a:off x="545400" y="6032520"/>
            <a:ext cx="10616760" cy="1951560"/>
          </a:xfrm>
          <a:prstGeom prst="rect">
            <a:avLst/>
          </a:prstGeom>
          <a:noFill/>
          <a:ln w="0">
            <a:noFill/>
          </a:ln>
        </p:spPr>
        <p:style>
          <a:lnRef idx="0"/>
          <a:fillRef idx="0"/>
          <a:effectRef idx="0"/>
          <a:fontRef idx="minor"/>
        </p:style>
        <p:txBody>
          <a:bodyPr lIns="0" rIns="0" tIns="0" bIns="0" anchor="t">
            <a:spAutoFit/>
          </a:bodyPr>
          <a:p>
            <a:pPr>
              <a:lnSpc>
                <a:spcPts val="7685"/>
              </a:lnSpc>
              <a:buNone/>
              <a:tabLst>
                <a:tab algn="l" pos="0"/>
              </a:tabLst>
            </a:pPr>
            <a:r>
              <a:rPr b="0" lang="en-US" sz="6410" spc="-1" strike="noStrike">
                <a:solidFill>
                  <a:srgbClr val="f5fff5"/>
                </a:solidFill>
                <a:latin typeface="Belleza"/>
              </a:rPr>
              <a:t>USING MACHINE LEARNING</a:t>
            </a:r>
            <a:endParaRPr b="0" lang="en-IN" sz="6410" spc="-1" strike="noStrike">
              <a:latin typeface="Arial"/>
            </a:endParaRPr>
          </a:p>
        </p:txBody>
      </p:sp>
      <p:sp>
        <p:nvSpPr>
          <p:cNvPr id="45" name="TextBox 6"/>
          <p:cNvSpPr/>
          <p:nvPr/>
        </p:nvSpPr>
        <p:spPr>
          <a:xfrm>
            <a:off x="12103200" y="8328240"/>
            <a:ext cx="5833440" cy="1225080"/>
          </a:xfrm>
          <a:prstGeom prst="rect">
            <a:avLst/>
          </a:prstGeom>
          <a:noFill/>
          <a:ln w="0">
            <a:noFill/>
          </a:ln>
        </p:spPr>
        <p:style>
          <a:lnRef idx="0"/>
          <a:fillRef idx="0"/>
          <a:effectRef idx="0"/>
          <a:fontRef idx="minor"/>
        </p:style>
        <p:txBody>
          <a:bodyPr lIns="0" rIns="0" tIns="0" bIns="0" anchor="t">
            <a:spAutoFit/>
          </a:bodyPr>
          <a:p>
            <a:pPr algn="ctr">
              <a:lnSpc>
                <a:spcPts val="4822"/>
              </a:lnSpc>
              <a:buNone/>
            </a:pPr>
            <a:r>
              <a:rPr b="0" lang="en-US" sz="3709" spc="-1" strike="noStrike">
                <a:solidFill>
                  <a:srgbClr val="f2f4f5"/>
                </a:solidFill>
                <a:latin typeface="Open Sauce"/>
              </a:rPr>
              <a:t>By:- MOHAMMAD SAFIYA</a:t>
            </a:r>
            <a:endParaRPr b="0" lang="en-IN" sz="3709" spc="-1" strike="noStrike">
              <a:latin typeface="Arial"/>
            </a:endParaRPr>
          </a:p>
          <a:p>
            <a:pPr algn="ctr">
              <a:lnSpc>
                <a:spcPts val="4822"/>
              </a:lnSpc>
              <a:buNone/>
            </a:pPr>
            <a:endParaRPr b="0" lang="en-IN" sz="3709"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00"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01"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102" name="Group 5"/>
          <p:cNvGrpSpPr/>
          <p:nvPr/>
        </p:nvGrpSpPr>
        <p:grpSpPr>
          <a:xfrm>
            <a:off x="4888080" y="5865480"/>
            <a:ext cx="111240" cy="115920"/>
            <a:chOff x="4888080" y="5865480"/>
            <a:chExt cx="111240" cy="115920"/>
          </a:xfrm>
        </p:grpSpPr>
        <p:sp>
          <p:nvSpPr>
            <p:cNvPr id="103"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104" name="Freeform 7"/>
          <p:cNvSpPr/>
          <p:nvPr/>
        </p:nvSpPr>
        <p:spPr>
          <a:xfrm>
            <a:off x="1229400" y="1618920"/>
            <a:ext cx="11027160" cy="8608320"/>
          </a:xfrm>
          <a:custGeom>
            <a:avLst/>
            <a:gdLst/>
            <a:ahLst/>
            <a:rect l="l" t="t" r="r" b="b"/>
            <a:pathLst>
              <a:path w="11027690" h="8608625">
                <a:moveTo>
                  <a:pt x="0" y="0"/>
                </a:moveTo>
                <a:lnTo>
                  <a:pt x="11027690" y="0"/>
                </a:lnTo>
                <a:lnTo>
                  <a:pt x="11027690" y="8608625"/>
                </a:lnTo>
                <a:lnTo>
                  <a:pt x="0" y="8608625"/>
                </a:lnTo>
                <a:lnTo>
                  <a:pt x="0" y="0"/>
                </a:lnTo>
                <a:close/>
              </a:path>
            </a:pathLst>
          </a:custGeom>
          <a:blipFill rotWithShape="0">
            <a:blip r:embed="rId4"/>
            <a:srcRect/>
            <a:stretch/>
          </a:blipFill>
          <a:ln w="0">
            <a:noFill/>
          </a:ln>
        </p:spPr>
        <p:style>
          <a:lnRef idx="0"/>
          <a:fillRef idx="0"/>
          <a:effectRef idx="0"/>
          <a:fontRef idx="minor"/>
        </p:style>
      </p:sp>
      <p:sp>
        <p:nvSpPr>
          <p:cNvPr id="105" name="TextBox 8"/>
          <p:cNvSpPr/>
          <p:nvPr/>
        </p:nvSpPr>
        <p:spPr>
          <a:xfrm>
            <a:off x="355680" y="446040"/>
            <a:ext cx="9367560" cy="84636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K- NEAREST NEIGHBOUR</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07"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08"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109" name="Group 5"/>
          <p:cNvGrpSpPr/>
          <p:nvPr/>
        </p:nvGrpSpPr>
        <p:grpSpPr>
          <a:xfrm>
            <a:off x="4888080" y="5865480"/>
            <a:ext cx="111240" cy="115920"/>
            <a:chOff x="4888080" y="5865480"/>
            <a:chExt cx="111240" cy="115920"/>
          </a:xfrm>
        </p:grpSpPr>
        <p:sp>
          <p:nvSpPr>
            <p:cNvPr id="110"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111" name="Freeform 7"/>
          <p:cNvSpPr/>
          <p:nvPr/>
        </p:nvSpPr>
        <p:spPr>
          <a:xfrm>
            <a:off x="1223640" y="1486080"/>
            <a:ext cx="8645400" cy="5615640"/>
          </a:xfrm>
          <a:custGeom>
            <a:avLst/>
            <a:gdLst/>
            <a:ahLst/>
            <a:rect l="l" t="t" r="r" b="b"/>
            <a:pathLst>
              <a:path w="8645930" h="5616051">
                <a:moveTo>
                  <a:pt x="0" y="0"/>
                </a:moveTo>
                <a:lnTo>
                  <a:pt x="8645930" y="0"/>
                </a:lnTo>
                <a:lnTo>
                  <a:pt x="8645930" y="5616051"/>
                </a:lnTo>
                <a:lnTo>
                  <a:pt x="0" y="5616051"/>
                </a:lnTo>
                <a:lnTo>
                  <a:pt x="0" y="0"/>
                </a:lnTo>
                <a:close/>
              </a:path>
            </a:pathLst>
          </a:custGeom>
          <a:blipFill rotWithShape="0">
            <a:blip r:embed="rId4"/>
            <a:srcRect/>
            <a:stretch/>
          </a:blipFill>
          <a:ln w="0">
            <a:noFill/>
          </a:ln>
        </p:spPr>
        <p:style>
          <a:lnRef idx="0"/>
          <a:fillRef idx="0"/>
          <a:effectRef idx="0"/>
          <a:fontRef idx="minor"/>
        </p:style>
      </p:sp>
      <p:sp>
        <p:nvSpPr>
          <p:cNvPr id="112" name="Freeform 8"/>
          <p:cNvSpPr/>
          <p:nvPr/>
        </p:nvSpPr>
        <p:spPr>
          <a:xfrm>
            <a:off x="7749720" y="5097600"/>
            <a:ext cx="10906920" cy="5189040"/>
          </a:xfrm>
          <a:custGeom>
            <a:avLst/>
            <a:gdLst/>
            <a:ahLst/>
            <a:rect l="l" t="t" r="r" b="b"/>
            <a:pathLst>
              <a:path w="10907109" h="5189285">
                <a:moveTo>
                  <a:pt x="0" y="0"/>
                </a:moveTo>
                <a:lnTo>
                  <a:pt x="10907108" y="0"/>
                </a:lnTo>
                <a:lnTo>
                  <a:pt x="10907108" y="5189285"/>
                </a:lnTo>
                <a:lnTo>
                  <a:pt x="0" y="5189285"/>
                </a:lnTo>
                <a:lnTo>
                  <a:pt x="0" y="0"/>
                </a:lnTo>
                <a:close/>
              </a:path>
            </a:pathLst>
          </a:custGeom>
          <a:blipFill rotWithShape="0">
            <a:blip r:embed="rId5"/>
            <a:srcRect/>
            <a:stretch/>
          </a:blipFill>
          <a:ln w="0">
            <a:noFill/>
          </a:ln>
        </p:spPr>
        <p:style>
          <a:lnRef idx="0"/>
          <a:fillRef idx="0"/>
          <a:effectRef idx="0"/>
          <a:fontRef idx="minor"/>
        </p:style>
      </p:sp>
      <p:sp>
        <p:nvSpPr>
          <p:cNvPr id="113" name="TextBox 9"/>
          <p:cNvSpPr/>
          <p:nvPr/>
        </p:nvSpPr>
        <p:spPr>
          <a:xfrm>
            <a:off x="862560" y="446040"/>
            <a:ext cx="9367560" cy="169308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SUPPORT VECTOR MACHINE</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15"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16"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117" name="Group 5"/>
          <p:cNvGrpSpPr/>
          <p:nvPr/>
        </p:nvGrpSpPr>
        <p:grpSpPr>
          <a:xfrm>
            <a:off x="4888080" y="5865480"/>
            <a:ext cx="111240" cy="115920"/>
            <a:chOff x="4888080" y="5865480"/>
            <a:chExt cx="111240" cy="115920"/>
          </a:xfrm>
        </p:grpSpPr>
        <p:sp>
          <p:nvSpPr>
            <p:cNvPr id="118"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119" name="Freeform 7"/>
          <p:cNvSpPr/>
          <p:nvPr/>
        </p:nvSpPr>
        <p:spPr>
          <a:xfrm>
            <a:off x="1427040" y="1418760"/>
            <a:ext cx="8783640" cy="5554440"/>
          </a:xfrm>
          <a:custGeom>
            <a:avLst/>
            <a:gdLst/>
            <a:ahLst/>
            <a:rect l="l" t="t" r="r" b="b"/>
            <a:pathLst>
              <a:path w="8784005" h="5554787">
                <a:moveTo>
                  <a:pt x="0" y="0"/>
                </a:moveTo>
                <a:lnTo>
                  <a:pt x="8784005" y="0"/>
                </a:lnTo>
                <a:lnTo>
                  <a:pt x="8784005" y="5554787"/>
                </a:lnTo>
                <a:lnTo>
                  <a:pt x="0" y="5554787"/>
                </a:lnTo>
                <a:lnTo>
                  <a:pt x="0" y="0"/>
                </a:lnTo>
                <a:close/>
              </a:path>
            </a:pathLst>
          </a:custGeom>
          <a:blipFill rotWithShape="0">
            <a:blip r:embed="rId4"/>
            <a:srcRect/>
            <a:stretch/>
          </a:blipFill>
          <a:ln w="0">
            <a:noFill/>
          </a:ln>
        </p:spPr>
        <p:style>
          <a:lnRef idx="0"/>
          <a:fillRef idx="0"/>
          <a:effectRef idx="0"/>
          <a:fontRef idx="minor"/>
        </p:style>
      </p:sp>
      <p:sp>
        <p:nvSpPr>
          <p:cNvPr id="120" name="Freeform 8"/>
          <p:cNvSpPr/>
          <p:nvPr/>
        </p:nvSpPr>
        <p:spPr>
          <a:xfrm>
            <a:off x="7933680" y="5552280"/>
            <a:ext cx="11003040" cy="4903920"/>
          </a:xfrm>
          <a:custGeom>
            <a:avLst/>
            <a:gdLst/>
            <a:ahLst/>
            <a:rect l="l" t="t" r="r" b="b"/>
            <a:pathLst>
              <a:path w="11003541" h="4904258">
                <a:moveTo>
                  <a:pt x="0" y="0"/>
                </a:moveTo>
                <a:lnTo>
                  <a:pt x="11003541" y="0"/>
                </a:lnTo>
                <a:lnTo>
                  <a:pt x="11003541" y="4904258"/>
                </a:lnTo>
                <a:lnTo>
                  <a:pt x="0" y="4904258"/>
                </a:lnTo>
                <a:lnTo>
                  <a:pt x="0" y="0"/>
                </a:lnTo>
                <a:close/>
              </a:path>
            </a:pathLst>
          </a:custGeom>
          <a:blipFill rotWithShape="0">
            <a:blip r:embed="rId5"/>
            <a:srcRect/>
            <a:stretch/>
          </a:blipFill>
          <a:ln w="0">
            <a:noFill/>
          </a:ln>
        </p:spPr>
        <p:style>
          <a:lnRef idx="0"/>
          <a:fillRef idx="0"/>
          <a:effectRef idx="0"/>
          <a:fontRef idx="minor"/>
        </p:style>
      </p:sp>
      <p:sp>
        <p:nvSpPr>
          <p:cNvPr id="121" name="TextBox 9"/>
          <p:cNvSpPr/>
          <p:nvPr/>
        </p:nvSpPr>
        <p:spPr>
          <a:xfrm>
            <a:off x="263160" y="446040"/>
            <a:ext cx="9367560" cy="84636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GAUSSIAN NAIVE BAYES</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23"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24"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125" name="Group 5"/>
          <p:cNvGrpSpPr/>
          <p:nvPr/>
        </p:nvGrpSpPr>
        <p:grpSpPr>
          <a:xfrm>
            <a:off x="4888080" y="5865480"/>
            <a:ext cx="111240" cy="115920"/>
            <a:chOff x="4888080" y="5865480"/>
            <a:chExt cx="111240" cy="115920"/>
          </a:xfrm>
        </p:grpSpPr>
        <p:sp>
          <p:nvSpPr>
            <p:cNvPr id="126"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127" name="Freeform 7"/>
          <p:cNvSpPr/>
          <p:nvPr/>
        </p:nvSpPr>
        <p:spPr>
          <a:xfrm>
            <a:off x="1402560" y="1683000"/>
            <a:ext cx="7866360" cy="5605920"/>
          </a:xfrm>
          <a:custGeom>
            <a:avLst/>
            <a:gdLst/>
            <a:ahLst/>
            <a:rect l="l" t="t" r="r" b="b"/>
            <a:pathLst>
              <a:path w="7866760" h="5606344">
                <a:moveTo>
                  <a:pt x="0" y="0"/>
                </a:moveTo>
                <a:lnTo>
                  <a:pt x="7866760" y="0"/>
                </a:lnTo>
                <a:lnTo>
                  <a:pt x="7866760" y="5606344"/>
                </a:lnTo>
                <a:lnTo>
                  <a:pt x="0" y="5606344"/>
                </a:lnTo>
                <a:lnTo>
                  <a:pt x="0" y="0"/>
                </a:lnTo>
                <a:close/>
              </a:path>
            </a:pathLst>
          </a:custGeom>
          <a:blipFill rotWithShape="0">
            <a:blip r:embed="rId4"/>
            <a:srcRect/>
            <a:stretch/>
          </a:blipFill>
          <a:ln w="0">
            <a:noFill/>
          </a:ln>
        </p:spPr>
        <p:style>
          <a:lnRef idx="0"/>
          <a:fillRef idx="0"/>
          <a:effectRef idx="0"/>
          <a:fontRef idx="minor"/>
        </p:style>
      </p:sp>
      <p:sp>
        <p:nvSpPr>
          <p:cNvPr id="128" name="Freeform 8"/>
          <p:cNvSpPr/>
          <p:nvPr/>
        </p:nvSpPr>
        <p:spPr>
          <a:xfrm>
            <a:off x="8148240" y="5923080"/>
            <a:ext cx="10875240" cy="4110480"/>
          </a:xfrm>
          <a:custGeom>
            <a:avLst/>
            <a:gdLst/>
            <a:ahLst/>
            <a:rect l="l" t="t" r="r" b="b"/>
            <a:pathLst>
              <a:path w="10875611" h="4110722">
                <a:moveTo>
                  <a:pt x="0" y="0"/>
                </a:moveTo>
                <a:lnTo>
                  <a:pt x="10875611" y="0"/>
                </a:lnTo>
                <a:lnTo>
                  <a:pt x="10875611" y="4110722"/>
                </a:lnTo>
                <a:lnTo>
                  <a:pt x="0" y="4110722"/>
                </a:lnTo>
                <a:lnTo>
                  <a:pt x="0" y="0"/>
                </a:lnTo>
                <a:close/>
              </a:path>
            </a:pathLst>
          </a:custGeom>
          <a:blipFill rotWithShape="0">
            <a:blip r:embed="rId5"/>
            <a:srcRect/>
            <a:stretch/>
          </a:blipFill>
          <a:ln w="0">
            <a:noFill/>
          </a:ln>
        </p:spPr>
        <p:style>
          <a:lnRef idx="0"/>
          <a:fillRef idx="0"/>
          <a:effectRef idx="0"/>
          <a:fontRef idx="minor"/>
        </p:style>
      </p:sp>
      <p:sp>
        <p:nvSpPr>
          <p:cNvPr id="129" name="TextBox 9"/>
          <p:cNvSpPr/>
          <p:nvPr/>
        </p:nvSpPr>
        <p:spPr>
          <a:xfrm>
            <a:off x="263160" y="446040"/>
            <a:ext cx="9367560" cy="84636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DECISION TREE</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31"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32"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133" name="Group 5"/>
          <p:cNvGrpSpPr/>
          <p:nvPr/>
        </p:nvGrpSpPr>
        <p:grpSpPr>
          <a:xfrm>
            <a:off x="4888080" y="5865480"/>
            <a:ext cx="111240" cy="115920"/>
            <a:chOff x="4888080" y="5865480"/>
            <a:chExt cx="111240" cy="115920"/>
          </a:xfrm>
        </p:grpSpPr>
        <p:sp>
          <p:nvSpPr>
            <p:cNvPr id="134"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135" name="Freeform 7"/>
          <p:cNvSpPr/>
          <p:nvPr/>
        </p:nvSpPr>
        <p:spPr>
          <a:xfrm>
            <a:off x="1337400" y="1811520"/>
            <a:ext cx="7034400" cy="5696640"/>
          </a:xfrm>
          <a:custGeom>
            <a:avLst/>
            <a:gdLst/>
            <a:ahLst/>
            <a:rect l="l" t="t" r="r" b="b"/>
            <a:pathLst>
              <a:path w="7034845" h="5697150">
                <a:moveTo>
                  <a:pt x="0" y="0"/>
                </a:moveTo>
                <a:lnTo>
                  <a:pt x="7034845" y="0"/>
                </a:lnTo>
                <a:lnTo>
                  <a:pt x="7034845" y="5697150"/>
                </a:lnTo>
                <a:lnTo>
                  <a:pt x="0" y="5697150"/>
                </a:lnTo>
                <a:lnTo>
                  <a:pt x="0" y="0"/>
                </a:lnTo>
                <a:close/>
              </a:path>
            </a:pathLst>
          </a:custGeom>
          <a:blipFill rotWithShape="0">
            <a:blip r:embed="rId4"/>
            <a:srcRect/>
            <a:stretch/>
          </a:blipFill>
          <a:ln w="0">
            <a:noFill/>
          </a:ln>
        </p:spPr>
        <p:style>
          <a:lnRef idx="0"/>
          <a:fillRef idx="0"/>
          <a:effectRef idx="0"/>
          <a:fontRef idx="minor"/>
        </p:style>
      </p:sp>
      <p:sp>
        <p:nvSpPr>
          <p:cNvPr id="136" name="Freeform 8"/>
          <p:cNvSpPr/>
          <p:nvPr/>
        </p:nvSpPr>
        <p:spPr>
          <a:xfrm>
            <a:off x="7813080" y="5828400"/>
            <a:ext cx="10818720" cy="4353480"/>
          </a:xfrm>
          <a:custGeom>
            <a:avLst/>
            <a:gdLst/>
            <a:ahLst/>
            <a:rect l="l" t="t" r="r" b="b"/>
            <a:pathLst>
              <a:path w="10819002" h="4353989">
                <a:moveTo>
                  <a:pt x="0" y="0"/>
                </a:moveTo>
                <a:lnTo>
                  <a:pt x="10819003" y="0"/>
                </a:lnTo>
                <a:lnTo>
                  <a:pt x="10819003" y="4353989"/>
                </a:lnTo>
                <a:lnTo>
                  <a:pt x="0" y="4353989"/>
                </a:lnTo>
                <a:lnTo>
                  <a:pt x="0" y="0"/>
                </a:lnTo>
                <a:close/>
              </a:path>
            </a:pathLst>
          </a:custGeom>
          <a:blipFill rotWithShape="0">
            <a:blip r:embed="rId5"/>
            <a:srcRect/>
            <a:stretch/>
          </a:blipFill>
          <a:ln w="0">
            <a:noFill/>
          </a:ln>
        </p:spPr>
        <p:style>
          <a:lnRef idx="0"/>
          <a:fillRef idx="0"/>
          <a:effectRef idx="0"/>
          <a:fontRef idx="minor"/>
        </p:style>
      </p:sp>
      <p:sp>
        <p:nvSpPr>
          <p:cNvPr id="137" name="TextBox 9"/>
          <p:cNvSpPr/>
          <p:nvPr/>
        </p:nvSpPr>
        <p:spPr>
          <a:xfrm>
            <a:off x="-440280" y="579240"/>
            <a:ext cx="9367560" cy="84636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RANDOM FOREST</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sp>
        <p:nvSpPr>
          <p:cNvPr id="138" name="Freeform 2"/>
          <p:cNvSpPr/>
          <p:nvPr/>
        </p:nvSpPr>
        <p:spPr>
          <a:xfrm rot="888000">
            <a:off x="-2683080" y="75434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1"/>
            <a:srcRect/>
            <a:stretch/>
          </a:blipFill>
          <a:ln w="0">
            <a:noFill/>
          </a:ln>
        </p:spPr>
        <p:style>
          <a:lnRef idx="0"/>
          <a:fillRef idx="0"/>
          <a:effectRef idx="0"/>
          <a:fontRef idx="minor"/>
        </p:style>
      </p:sp>
      <p:sp>
        <p:nvSpPr>
          <p:cNvPr id="139" name="Freeform 3"/>
          <p:cNvSpPr/>
          <p:nvPr/>
        </p:nvSpPr>
        <p:spPr>
          <a:xfrm rot="888000">
            <a:off x="12076560" y="-3354480"/>
            <a:ext cx="7032240" cy="7215840"/>
          </a:xfrm>
          <a:custGeom>
            <a:avLst/>
            <a:gdLst/>
            <a:ahLst/>
            <a:rect l="l" t="t" r="r" b="b"/>
            <a:pathLst>
              <a:path w="7032580" h="7216267">
                <a:moveTo>
                  <a:pt x="0" y="0"/>
                </a:moveTo>
                <a:lnTo>
                  <a:pt x="7032580" y="0"/>
                </a:lnTo>
                <a:lnTo>
                  <a:pt x="7032580" y="7216267"/>
                </a:lnTo>
                <a:lnTo>
                  <a:pt x="0" y="7216267"/>
                </a:lnTo>
                <a:lnTo>
                  <a:pt x="0" y="0"/>
                </a:lnTo>
                <a:close/>
              </a:path>
            </a:pathLst>
          </a:custGeom>
          <a:blipFill rotWithShape="0">
            <a:blip r:embed="rId2"/>
            <a:srcRect/>
            <a:stretch/>
          </a:blipFill>
          <a:ln w="0">
            <a:noFill/>
          </a:ln>
        </p:spPr>
        <p:style>
          <a:lnRef idx="0"/>
          <a:fillRef idx="0"/>
          <a:effectRef idx="0"/>
          <a:fontRef idx="minor"/>
        </p:style>
      </p:sp>
      <p:sp>
        <p:nvSpPr>
          <p:cNvPr id="140" name="Freeform 4"/>
          <p:cNvSpPr/>
          <p:nvPr/>
        </p:nvSpPr>
        <p:spPr>
          <a:xfrm>
            <a:off x="1441800" y="1423080"/>
            <a:ext cx="14904360" cy="8863560"/>
          </a:xfrm>
          <a:custGeom>
            <a:avLst/>
            <a:gdLst/>
            <a:ahLst/>
            <a:rect l="l" t="t" r="r" b="b"/>
            <a:pathLst>
              <a:path w="14904847" h="8863982">
                <a:moveTo>
                  <a:pt x="0" y="0"/>
                </a:moveTo>
                <a:lnTo>
                  <a:pt x="14904847" y="0"/>
                </a:lnTo>
                <a:lnTo>
                  <a:pt x="14904847" y="8863982"/>
                </a:lnTo>
                <a:lnTo>
                  <a:pt x="0" y="8863982"/>
                </a:lnTo>
                <a:lnTo>
                  <a:pt x="0" y="0"/>
                </a:lnTo>
                <a:close/>
              </a:path>
            </a:pathLst>
          </a:custGeom>
          <a:blipFill rotWithShape="0">
            <a:blip r:embed="rId3"/>
            <a:srcRect/>
            <a:stretch/>
          </a:blipFill>
          <a:ln w="0">
            <a:noFill/>
          </a:ln>
        </p:spPr>
        <p:style>
          <a:lnRef idx="0"/>
          <a:fillRef idx="0"/>
          <a:effectRef idx="0"/>
          <a:fontRef idx="minor"/>
        </p:style>
      </p:sp>
      <p:sp>
        <p:nvSpPr>
          <p:cNvPr id="141" name="TextBox 5"/>
          <p:cNvSpPr/>
          <p:nvPr/>
        </p:nvSpPr>
        <p:spPr>
          <a:xfrm>
            <a:off x="5834880" y="141480"/>
            <a:ext cx="6617880" cy="924120"/>
          </a:xfrm>
          <a:prstGeom prst="rect">
            <a:avLst/>
          </a:prstGeom>
          <a:noFill/>
          <a:ln w="0">
            <a:noFill/>
          </a:ln>
        </p:spPr>
        <p:style>
          <a:lnRef idx="0"/>
          <a:fillRef idx="0"/>
          <a:effectRef idx="0"/>
          <a:fontRef idx="minor"/>
        </p:style>
        <p:txBody>
          <a:bodyPr lIns="0" rIns="0" tIns="0" bIns="0" anchor="t">
            <a:spAutoFit/>
          </a:bodyPr>
          <a:p>
            <a:pPr algn="ctr">
              <a:lnSpc>
                <a:spcPts val="7279"/>
              </a:lnSpc>
              <a:buNone/>
            </a:pPr>
            <a:r>
              <a:rPr b="0" lang="en-US" sz="5200" spc="-1" strike="noStrike">
                <a:solidFill>
                  <a:srgbClr val="000000"/>
                </a:solidFill>
                <a:latin typeface="Canva Sans Bold"/>
              </a:rPr>
              <a:t>Model comparision</a:t>
            </a:r>
            <a:endParaRPr b="0" lang="en-IN" sz="5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43" name="Freeform 3"/>
          <p:cNvSpPr/>
          <p:nvPr/>
        </p:nvSpPr>
        <p:spPr>
          <a:xfrm rot="258000">
            <a:off x="-905760" y="9289800"/>
            <a:ext cx="21272760" cy="9127800"/>
          </a:xfrm>
          <a:custGeom>
            <a:avLst/>
            <a:gdLst/>
            <a:ahLst/>
            <a:rect l="l" t="t" r="r" b="b"/>
            <a:pathLst>
              <a:path w="21273218" h="9128145">
                <a:moveTo>
                  <a:pt x="0" y="0"/>
                </a:moveTo>
                <a:lnTo>
                  <a:pt x="21273218" y="0"/>
                </a:lnTo>
                <a:lnTo>
                  <a:pt x="21273218" y="9128145"/>
                </a:lnTo>
                <a:lnTo>
                  <a:pt x="0" y="9128145"/>
                </a:lnTo>
                <a:lnTo>
                  <a:pt x="0" y="0"/>
                </a:lnTo>
                <a:close/>
              </a:path>
            </a:pathLst>
          </a:custGeom>
          <a:blipFill rotWithShape="0">
            <a:blip r:embed="rId2"/>
            <a:srcRect/>
            <a:stretch/>
          </a:blipFill>
          <a:ln w="0">
            <a:noFill/>
          </a:ln>
        </p:spPr>
        <p:style>
          <a:lnRef idx="0"/>
          <a:fillRef idx="0"/>
          <a:effectRef idx="0"/>
          <a:fontRef idx="minor"/>
        </p:style>
      </p:sp>
      <p:sp>
        <p:nvSpPr>
          <p:cNvPr id="144" name="Freeform 4"/>
          <p:cNvSpPr/>
          <p:nvPr/>
        </p:nvSpPr>
        <p:spPr>
          <a:xfrm>
            <a:off x="694080" y="1707120"/>
            <a:ext cx="7582320" cy="5668560"/>
          </a:xfrm>
          <a:custGeom>
            <a:avLst/>
            <a:gdLst/>
            <a:ahLst/>
            <a:rect l="l" t="t" r="r" b="b"/>
            <a:pathLst>
              <a:path w="7582800" h="5668813">
                <a:moveTo>
                  <a:pt x="0" y="0"/>
                </a:moveTo>
                <a:lnTo>
                  <a:pt x="7582800" y="0"/>
                </a:lnTo>
                <a:lnTo>
                  <a:pt x="7582800" y="5668813"/>
                </a:lnTo>
                <a:lnTo>
                  <a:pt x="0" y="5668813"/>
                </a:lnTo>
                <a:lnTo>
                  <a:pt x="0" y="0"/>
                </a:lnTo>
                <a:close/>
              </a:path>
            </a:pathLst>
          </a:custGeom>
          <a:blipFill rotWithShape="0">
            <a:blip r:embed="rId3"/>
            <a:srcRect/>
            <a:stretch/>
          </a:blipFill>
          <a:ln w="0">
            <a:noFill/>
          </a:ln>
        </p:spPr>
        <p:style>
          <a:lnRef idx="0"/>
          <a:fillRef idx="0"/>
          <a:effectRef idx="0"/>
          <a:fontRef idx="minor"/>
        </p:style>
      </p:sp>
      <p:sp>
        <p:nvSpPr>
          <p:cNvPr id="145" name="Freeform 5"/>
          <p:cNvSpPr/>
          <p:nvPr/>
        </p:nvSpPr>
        <p:spPr>
          <a:xfrm>
            <a:off x="8872920" y="3100320"/>
            <a:ext cx="9704520" cy="4086000"/>
          </a:xfrm>
          <a:custGeom>
            <a:avLst/>
            <a:gdLst/>
            <a:ahLst/>
            <a:rect l="l" t="t" r="r" b="b"/>
            <a:pathLst>
              <a:path w="9704709" h="4086193">
                <a:moveTo>
                  <a:pt x="0" y="0"/>
                </a:moveTo>
                <a:lnTo>
                  <a:pt x="9704709" y="0"/>
                </a:lnTo>
                <a:lnTo>
                  <a:pt x="9704709" y="4086194"/>
                </a:lnTo>
                <a:lnTo>
                  <a:pt x="0" y="4086194"/>
                </a:lnTo>
                <a:lnTo>
                  <a:pt x="0" y="0"/>
                </a:lnTo>
                <a:close/>
              </a:path>
            </a:pathLst>
          </a:custGeom>
          <a:blipFill rotWithShape="0">
            <a:blip r:embed="rId4"/>
            <a:srcRect/>
            <a:stretch/>
          </a:blipFill>
          <a:ln w="0">
            <a:noFill/>
          </a:ln>
        </p:spPr>
        <p:style>
          <a:lnRef idx="0"/>
          <a:fillRef idx="0"/>
          <a:effectRef idx="0"/>
          <a:fontRef idx="minor"/>
        </p:style>
      </p:sp>
      <p:sp>
        <p:nvSpPr>
          <p:cNvPr id="146" name="TextBox 6"/>
          <p:cNvSpPr/>
          <p:nvPr/>
        </p:nvSpPr>
        <p:spPr>
          <a:xfrm>
            <a:off x="12178080" y="5624640"/>
            <a:ext cx="3542400" cy="2113920"/>
          </a:xfrm>
          <a:prstGeom prst="rect">
            <a:avLst/>
          </a:prstGeom>
          <a:noFill/>
          <a:ln w="0">
            <a:noFill/>
          </a:ln>
        </p:spPr>
        <p:style>
          <a:lnRef idx="0"/>
          <a:fillRef idx="0"/>
          <a:effectRef idx="0"/>
          <a:fontRef idx="minor"/>
        </p:style>
        <p:txBody>
          <a:bodyPr lIns="0" rIns="0" tIns="0" bIns="0" anchor="t">
            <a:spAutoFit/>
          </a:bodyPr>
          <a:p>
            <a:pPr algn="ctr">
              <a:lnSpc>
                <a:spcPts val="2378"/>
              </a:lnSpc>
              <a:buNone/>
            </a:pPr>
            <a:r>
              <a:rPr b="0" lang="en-US" sz="1720" spc="165" strike="noStrike">
                <a:solidFill>
                  <a:srgbClr val="fffbfb"/>
                </a:solidFill>
                <a:latin typeface="DM Sans"/>
              </a:rPr>
              <a:t>Lorem ipsum dolor sit amet, consectetur adipiscing elit. Duis vulputate nulla at ante rhoncus, vel efficitur felis condimentum. Proin odio odio.</a:t>
            </a:r>
            <a:endParaRPr b="0" lang="en-IN" sz="1720" spc="-1" strike="noStrike">
              <a:latin typeface="Arial"/>
            </a:endParaRPr>
          </a:p>
        </p:txBody>
      </p:sp>
      <p:sp>
        <p:nvSpPr>
          <p:cNvPr id="147" name="TextBox 7"/>
          <p:cNvSpPr/>
          <p:nvPr/>
        </p:nvSpPr>
        <p:spPr>
          <a:xfrm>
            <a:off x="12475080" y="7781760"/>
            <a:ext cx="2974680" cy="1068120"/>
          </a:xfrm>
          <a:prstGeom prst="rect">
            <a:avLst/>
          </a:prstGeom>
          <a:noFill/>
          <a:ln w="0">
            <a:noFill/>
          </a:ln>
        </p:spPr>
        <p:style>
          <a:lnRef idx="0"/>
          <a:fillRef idx="0"/>
          <a:effectRef idx="0"/>
          <a:fontRef idx="minor"/>
        </p:style>
        <p:txBody>
          <a:bodyPr lIns="0" rIns="0" tIns="0" bIns="0" anchor="t">
            <a:spAutoFit/>
          </a:bodyPr>
          <a:p>
            <a:pPr algn="ctr">
              <a:lnSpc>
                <a:spcPts val="4207"/>
              </a:lnSpc>
              <a:buNone/>
              <a:tabLst>
                <a:tab algn="l" pos="0"/>
              </a:tabLst>
            </a:pPr>
            <a:r>
              <a:rPr b="0" lang="en-US" sz="3050" spc="296" strike="noStrike">
                <a:solidFill>
                  <a:srgbClr val="fdfbfb"/>
                </a:solidFill>
                <a:latin typeface="Oswald"/>
              </a:rPr>
              <a:t>STRATEGY N°3</a:t>
            </a:r>
            <a:endParaRPr b="0" lang="en-IN" sz="3050" spc="-1" strike="noStrike">
              <a:latin typeface="Arial"/>
            </a:endParaRPr>
          </a:p>
        </p:txBody>
      </p:sp>
      <p:sp>
        <p:nvSpPr>
          <p:cNvPr id="148" name="TextBox 8"/>
          <p:cNvSpPr/>
          <p:nvPr/>
        </p:nvSpPr>
        <p:spPr>
          <a:xfrm>
            <a:off x="9139320" y="4274640"/>
            <a:ext cx="9000" cy="1566360"/>
          </a:xfrm>
          <a:prstGeom prst="rect">
            <a:avLst/>
          </a:prstGeom>
          <a:noFill/>
          <a:ln w="0">
            <a:noFill/>
          </a:ln>
        </p:spPr>
        <p:style>
          <a:lnRef idx="0"/>
          <a:fillRef idx="0"/>
          <a:effectRef idx="0"/>
          <a:fontRef idx="minor"/>
        </p:style>
      </p:sp>
      <p:sp>
        <p:nvSpPr>
          <p:cNvPr id="149" name="TextBox 9"/>
          <p:cNvSpPr/>
          <p:nvPr/>
        </p:nvSpPr>
        <p:spPr>
          <a:xfrm>
            <a:off x="318600" y="380160"/>
            <a:ext cx="5627160" cy="1848600"/>
          </a:xfrm>
          <a:prstGeom prst="rect">
            <a:avLst/>
          </a:prstGeom>
          <a:noFill/>
          <a:ln w="0">
            <a:noFill/>
          </a:ln>
        </p:spPr>
        <p:style>
          <a:lnRef idx="0"/>
          <a:fillRef idx="0"/>
          <a:effectRef idx="0"/>
          <a:fontRef idx="minor"/>
        </p:style>
        <p:txBody>
          <a:bodyPr lIns="0" rIns="0" tIns="0" bIns="0" anchor="t">
            <a:spAutoFit/>
          </a:bodyPr>
          <a:p>
            <a:pPr algn="ctr">
              <a:lnSpc>
                <a:spcPts val="7279"/>
              </a:lnSpc>
              <a:buNone/>
            </a:pPr>
            <a:r>
              <a:rPr b="0" lang="en-US" sz="5200" spc="-1" strike="noStrike">
                <a:solidFill>
                  <a:srgbClr val="000000"/>
                </a:solidFill>
                <a:latin typeface="Canva Sans Bold"/>
              </a:rPr>
              <a:t>Model evaluation</a:t>
            </a:r>
            <a:endParaRPr b="0" lang="en-IN" sz="5200" spc="-1" strike="noStrike">
              <a:latin typeface="Arial"/>
            </a:endParaRPr>
          </a:p>
        </p:txBody>
      </p:sp>
      <p:sp>
        <p:nvSpPr>
          <p:cNvPr id="150" name="TextBox 10"/>
          <p:cNvSpPr/>
          <p:nvPr/>
        </p:nvSpPr>
        <p:spPr>
          <a:xfrm>
            <a:off x="1901160" y="7060320"/>
            <a:ext cx="4819680" cy="1635480"/>
          </a:xfrm>
          <a:prstGeom prst="rect">
            <a:avLst/>
          </a:prstGeom>
          <a:noFill/>
          <a:ln w="0">
            <a:noFill/>
          </a:ln>
        </p:spPr>
        <p:style>
          <a:lnRef idx="0"/>
          <a:fillRef idx="0"/>
          <a:effectRef idx="0"/>
          <a:fontRef idx="minor"/>
        </p:style>
        <p:txBody>
          <a:bodyPr lIns="0" rIns="0" tIns="0" bIns="0" anchor="t">
            <a:spAutoFit/>
          </a:bodyPr>
          <a:p>
            <a:pPr algn="ctr">
              <a:lnSpc>
                <a:spcPts val="6440"/>
              </a:lnSpc>
              <a:buNone/>
            </a:pPr>
            <a:r>
              <a:rPr b="0" lang="en-US" sz="4600" spc="-1" strike="noStrike">
                <a:solidFill>
                  <a:srgbClr val="000000"/>
                </a:solidFill>
                <a:latin typeface="Canva Sans Bold"/>
              </a:rPr>
              <a:t>confusion matrix</a:t>
            </a:r>
            <a:endParaRPr b="0" lang="en-IN" sz="4600" spc="-1" strike="noStrike">
              <a:latin typeface="Arial"/>
            </a:endParaRPr>
          </a:p>
        </p:txBody>
      </p:sp>
      <p:sp>
        <p:nvSpPr>
          <p:cNvPr id="151" name="TextBox 11"/>
          <p:cNvSpPr/>
          <p:nvPr/>
        </p:nvSpPr>
        <p:spPr>
          <a:xfrm>
            <a:off x="9139320" y="1667160"/>
            <a:ext cx="8543880" cy="1635480"/>
          </a:xfrm>
          <a:prstGeom prst="rect">
            <a:avLst/>
          </a:prstGeom>
          <a:noFill/>
          <a:ln w="0">
            <a:noFill/>
          </a:ln>
        </p:spPr>
        <p:style>
          <a:lnRef idx="0"/>
          <a:fillRef idx="0"/>
          <a:effectRef idx="0"/>
          <a:fontRef idx="minor"/>
        </p:style>
        <p:txBody>
          <a:bodyPr lIns="0" rIns="0" tIns="0" bIns="0" anchor="t">
            <a:spAutoFit/>
          </a:bodyPr>
          <a:p>
            <a:pPr algn="ctr">
              <a:lnSpc>
                <a:spcPts val="6440"/>
              </a:lnSpc>
              <a:buNone/>
            </a:pPr>
            <a:r>
              <a:rPr b="0" lang="en-US" sz="4600" spc="-1" strike="noStrike">
                <a:solidFill>
                  <a:srgbClr val="000000"/>
                </a:solidFill>
                <a:latin typeface="Canva Sans Bold"/>
              </a:rPr>
              <a:t>Scores from confusion matrix </a:t>
            </a:r>
            <a:endParaRPr b="0" lang="en-IN" sz="4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53" name="Freeform 3"/>
          <p:cNvSpPr/>
          <p:nvPr/>
        </p:nvSpPr>
        <p:spPr>
          <a:xfrm rot="888000">
            <a:off x="-6937560" y="-874728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154" name="Freeform 4"/>
          <p:cNvSpPr/>
          <p:nvPr/>
        </p:nvSpPr>
        <p:spPr>
          <a:xfrm rot="11019600">
            <a:off x="12676680" y="5965200"/>
            <a:ext cx="12102480" cy="12418560"/>
          </a:xfrm>
          <a:custGeom>
            <a:avLst/>
            <a:gdLst/>
            <a:ahLst/>
            <a:rect l="l" t="t" r="r" b="b"/>
            <a:pathLst>
              <a:path w="12102934" h="12419055">
                <a:moveTo>
                  <a:pt x="0" y="0"/>
                </a:moveTo>
                <a:lnTo>
                  <a:pt x="12102934" y="0"/>
                </a:lnTo>
                <a:lnTo>
                  <a:pt x="12102934" y="12419055"/>
                </a:lnTo>
                <a:lnTo>
                  <a:pt x="0" y="12419055"/>
                </a:lnTo>
                <a:lnTo>
                  <a:pt x="0" y="0"/>
                </a:lnTo>
                <a:close/>
              </a:path>
            </a:pathLst>
          </a:custGeom>
          <a:blipFill rotWithShape="0">
            <a:blip r:embed="rId3"/>
            <a:srcRect/>
            <a:stretch/>
          </a:blipFill>
          <a:ln w="0">
            <a:noFill/>
          </a:ln>
        </p:spPr>
        <p:style>
          <a:lnRef idx="0"/>
          <a:fillRef idx="0"/>
          <a:effectRef idx="0"/>
          <a:fontRef idx="minor"/>
        </p:style>
      </p:sp>
      <p:sp>
        <p:nvSpPr>
          <p:cNvPr id="155" name="TextBox 5"/>
          <p:cNvSpPr/>
          <p:nvPr/>
        </p:nvSpPr>
        <p:spPr>
          <a:xfrm>
            <a:off x="2131200" y="285480"/>
            <a:ext cx="13617720" cy="1652400"/>
          </a:xfrm>
          <a:prstGeom prst="rect">
            <a:avLst/>
          </a:prstGeom>
          <a:noFill/>
          <a:ln w="0">
            <a:noFill/>
          </a:ln>
        </p:spPr>
        <p:style>
          <a:lnRef idx="0"/>
          <a:fillRef idx="0"/>
          <a:effectRef idx="0"/>
          <a:fontRef idx="minor"/>
        </p:style>
        <p:txBody>
          <a:bodyPr lIns="0" rIns="0" tIns="0" bIns="0" anchor="t">
            <a:spAutoFit/>
          </a:bodyPr>
          <a:p>
            <a:pPr algn="ctr">
              <a:lnSpc>
                <a:spcPts val="13014"/>
              </a:lnSpc>
              <a:buNone/>
              <a:tabLst>
                <a:tab algn="l" pos="0"/>
              </a:tabLst>
            </a:pPr>
            <a:r>
              <a:rPr b="0" lang="en-US" sz="9430" spc="922" strike="noStrike">
                <a:solidFill>
                  <a:srgbClr val="231f20"/>
                </a:solidFill>
                <a:latin typeface="Oswald Bold"/>
              </a:rPr>
              <a:t>CONCLUSION</a:t>
            </a:r>
            <a:endParaRPr b="0" lang="en-IN" sz="9430" spc="-1" strike="noStrike">
              <a:latin typeface="Arial"/>
            </a:endParaRPr>
          </a:p>
        </p:txBody>
      </p:sp>
      <p:sp>
        <p:nvSpPr>
          <p:cNvPr id="156" name="TextBox 6"/>
          <p:cNvSpPr/>
          <p:nvPr/>
        </p:nvSpPr>
        <p:spPr>
          <a:xfrm>
            <a:off x="9139320" y="4694040"/>
            <a:ext cx="9000" cy="813240"/>
          </a:xfrm>
          <a:prstGeom prst="rect">
            <a:avLst/>
          </a:prstGeom>
          <a:noFill/>
          <a:ln w="0">
            <a:noFill/>
          </a:ln>
        </p:spPr>
        <p:style>
          <a:lnRef idx="0"/>
          <a:fillRef idx="0"/>
          <a:effectRef idx="0"/>
          <a:fontRef idx="minor"/>
        </p:style>
      </p:sp>
      <p:sp>
        <p:nvSpPr>
          <p:cNvPr id="157" name="TextBox 7"/>
          <p:cNvSpPr/>
          <p:nvPr/>
        </p:nvSpPr>
        <p:spPr>
          <a:xfrm>
            <a:off x="1028880" y="6136920"/>
            <a:ext cx="13621320" cy="3688920"/>
          </a:xfrm>
          <a:prstGeom prst="rect">
            <a:avLst/>
          </a:prstGeom>
          <a:noFill/>
          <a:ln w="0">
            <a:noFill/>
          </a:ln>
        </p:spPr>
        <p:style>
          <a:lnRef idx="0"/>
          <a:fillRef idx="0"/>
          <a:effectRef idx="0"/>
          <a:fontRef idx="minor"/>
        </p:style>
        <p:txBody>
          <a:bodyPr lIns="0" rIns="0" tIns="0" bIns="0" anchor="t">
            <a:spAutoFit/>
          </a:bodyPr>
          <a:p>
            <a:pPr algn="ctr">
              <a:lnSpc>
                <a:spcPts val="4150"/>
              </a:lnSpc>
              <a:buNone/>
            </a:pPr>
            <a:r>
              <a:rPr b="0" lang="en-US" sz="2970" spc="-1" strike="noStrike">
                <a:solidFill>
                  <a:srgbClr val="231f20"/>
                </a:solidFill>
                <a:latin typeface="Canva Sans"/>
              </a:rPr>
              <a:t>After training and testing all 6 models we can see that Random forest and Desicion Tree have the highest accuracy of all which is a perfect 100. And the K- nearest neighbour model had the second highest accuracy which is 91 percent while  gaussian navies baye and logistic regression are up next with 88 and 86 percent respectively. And the support vector machine model performed the worst with just 75 percent accuracy.</a:t>
            </a:r>
            <a:endParaRPr b="0" lang="en-IN" sz="2970" spc="-1" strike="noStrike">
              <a:latin typeface="Arial"/>
            </a:endParaRPr>
          </a:p>
        </p:txBody>
      </p:sp>
      <p:sp>
        <p:nvSpPr>
          <p:cNvPr id="158" name="TextBox 8"/>
          <p:cNvSpPr/>
          <p:nvPr/>
        </p:nvSpPr>
        <p:spPr>
          <a:xfrm>
            <a:off x="382320" y="3503520"/>
            <a:ext cx="17905320" cy="2037240"/>
          </a:xfrm>
          <a:prstGeom prst="rect">
            <a:avLst/>
          </a:prstGeom>
          <a:noFill/>
          <a:ln w="0">
            <a:noFill/>
          </a:ln>
        </p:spPr>
        <p:style>
          <a:lnRef idx="0"/>
          <a:fillRef idx="0"/>
          <a:effectRef idx="0"/>
          <a:fontRef idx="minor"/>
        </p:style>
        <p:txBody>
          <a:bodyPr lIns="0" rIns="0" tIns="0" bIns="0" anchor="t">
            <a:spAutoFit/>
          </a:bodyPr>
          <a:p>
            <a:pPr algn="ctr">
              <a:lnSpc>
                <a:spcPts val="4011"/>
              </a:lnSpc>
              <a:buNone/>
            </a:pPr>
            <a:r>
              <a:rPr b="0" lang="en-US" sz="2870" spc="-1" strike="noStrike">
                <a:solidFill>
                  <a:srgbClr val="231f20"/>
                </a:solidFill>
                <a:latin typeface="Canva Sans"/>
              </a:rPr>
              <a:t>In this project, we embarked on a journey to explore and compare six machine learning models: Logistic Regression, K-Nearest Neighbors (K-NN), Support Vector Machine (SVM), Gaussian Naive Bayes (GNB), Decision Tree, and Random Forest. Our objective was to determine which model</a:t>
            </a:r>
            <a:endParaRPr b="0" lang="en-IN" sz="2870" spc="-1" strike="noStrike">
              <a:latin typeface="Arial"/>
            </a:endParaRPr>
          </a:p>
          <a:p>
            <a:pPr algn="ctr">
              <a:lnSpc>
                <a:spcPts val="4011"/>
              </a:lnSpc>
              <a:buNone/>
            </a:pPr>
            <a:r>
              <a:rPr b="0" lang="en-US" sz="2870" spc="-1" strike="noStrike">
                <a:solidFill>
                  <a:srgbClr val="231f20"/>
                </a:solidFill>
                <a:latin typeface="Canva Sans"/>
              </a:rPr>
              <a:t>performs best for our specific task and dataset.it of body text</a:t>
            </a:r>
            <a:endParaRPr b="0" lang="en-IN" sz="287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60" name="Freeform 3"/>
          <p:cNvSpPr/>
          <p:nvPr/>
        </p:nvSpPr>
        <p:spPr>
          <a:xfrm rot="11019600">
            <a:off x="9407160" y="-9309600"/>
            <a:ext cx="24036120" cy="24663960"/>
          </a:xfrm>
          <a:custGeom>
            <a:avLst/>
            <a:gdLst/>
            <a:ahLst/>
            <a:rect l="l" t="t" r="r" b="b"/>
            <a:pathLst>
              <a:path w="24036383" h="24664199">
                <a:moveTo>
                  <a:pt x="0" y="0"/>
                </a:moveTo>
                <a:lnTo>
                  <a:pt x="24036383" y="0"/>
                </a:lnTo>
                <a:lnTo>
                  <a:pt x="24036383" y="24664198"/>
                </a:lnTo>
                <a:lnTo>
                  <a:pt x="0" y="24664198"/>
                </a:lnTo>
                <a:lnTo>
                  <a:pt x="0" y="0"/>
                </a:lnTo>
                <a:close/>
              </a:path>
            </a:pathLst>
          </a:custGeom>
          <a:blipFill rotWithShape="0">
            <a:blip r:embed="rId2"/>
            <a:srcRect/>
            <a:stretch/>
          </a:blipFill>
          <a:ln w="0">
            <a:noFill/>
          </a:ln>
        </p:spPr>
        <p:style>
          <a:lnRef idx="0"/>
          <a:fillRef idx="0"/>
          <a:effectRef idx="0"/>
          <a:fontRef idx="minor"/>
        </p:style>
      </p:sp>
      <p:sp>
        <p:nvSpPr>
          <p:cNvPr id="161" name="TextBox 4"/>
          <p:cNvSpPr/>
          <p:nvPr/>
        </p:nvSpPr>
        <p:spPr>
          <a:xfrm>
            <a:off x="1175040" y="508320"/>
            <a:ext cx="8097480" cy="4957920"/>
          </a:xfrm>
          <a:prstGeom prst="rect">
            <a:avLst/>
          </a:prstGeom>
          <a:noFill/>
          <a:ln w="0">
            <a:noFill/>
          </a:ln>
        </p:spPr>
        <p:style>
          <a:lnRef idx="0"/>
          <a:fillRef idx="0"/>
          <a:effectRef idx="0"/>
          <a:fontRef idx="minor"/>
        </p:style>
        <p:txBody>
          <a:bodyPr lIns="0" rIns="0" tIns="0" bIns="0" anchor="t">
            <a:spAutoFit/>
          </a:bodyPr>
          <a:p>
            <a:pPr>
              <a:lnSpc>
                <a:spcPts val="13014"/>
              </a:lnSpc>
              <a:buNone/>
              <a:tabLst>
                <a:tab algn="l" pos="0"/>
              </a:tabLst>
            </a:pPr>
            <a:r>
              <a:rPr b="0" lang="en-US" sz="9430" spc="922" strike="noStrike">
                <a:solidFill>
                  <a:srgbClr val="231f20"/>
                </a:solidFill>
                <a:latin typeface="Oswald Bold"/>
              </a:rPr>
              <a:t>THANK'S FOR WATCHING</a:t>
            </a:r>
            <a:endParaRPr b="0" lang="en-IN" sz="9430" spc="-1" strike="noStrike">
              <a:latin typeface="Arial"/>
            </a:endParaRPr>
          </a:p>
        </p:txBody>
      </p:sp>
      <p:sp>
        <p:nvSpPr>
          <p:cNvPr id="162" name="Freeform 5"/>
          <p:cNvSpPr/>
          <p:nvPr/>
        </p:nvSpPr>
        <p:spPr>
          <a:xfrm flipH="1">
            <a:off x="-4254840" y="7476120"/>
            <a:ext cx="11881080" cy="3564000"/>
          </a:xfrm>
          <a:custGeom>
            <a:avLst/>
            <a:gdLst/>
            <a:ahLst/>
            <a:rect l="l" t="t" r="r" b="b"/>
            <a:pathLst>
              <a:path w="11881594" h="3564478">
                <a:moveTo>
                  <a:pt x="11881594" y="0"/>
                </a:moveTo>
                <a:lnTo>
                  <a:pt x="0" y="0"/>
                </a:lnTo>
                <a:lnTo>
                  <a:pt x="0" y="3564478"/>
                </a:lnTo>
                <a:lnTo>
                  <a:pt x="11881594" y="3564478"/>
                </a:lnTo>
                <a:lnTo>
                  <a:pt x="11881594" y="0"/>
                </a:lnTo>
                <a:close/>
              </a:path>
            </a:pathLst>
          </a:custGeom>
          <a:blipFill rotWithShape="0">
            <a:blip r:embed="rId3"/>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sp>
        <p:nvSpPr>
          <p:cNvPr id="46" name="Freeform 2"/>
          <p:cNvSpPr/>
          <p:nvPr/>
        </p:nvSpPr>
        <p:spPr>
          <a:xfrm rot="7659000">
            <a:off x="-4011480" y="5585760"/>
            <a:ext cx="7628760" cy="7828200"/>
          </a:xfrm>
          <a:custGeom>
            <a:avLst/>
            <a:gdLst/>
            <a:ahLst/>
            <a:rect l="l" t="t" r="r" b="b"/>
            <a:pathLst>
              <a:path w="7629294" h="7828566">
                <a:moveTo>
                  <a:pt x="0" y="0"/>
                </a:moveTo>
                <a:lnTo>
                  <a:pt x="7629294" y="0"/>
                </a:lnTo>
                <a:lnTo>
                  <a:pt x="7629294" y="7828566"/>
                </a:lnTo>
                <a:lnTo>
                  <a:pt x="0" y="7828566"/>
                </a:lnTo>
                <a:lnTo>
                  <a:pt x="0" y="0"/>
                </a:lnTo>
                <a:close/>
              </a:path>
            </a:pathLst>
          </a:custGeom>
          <a:blipFill rotWithShape="0">
            <a:blip r:embed="rId1"/>
            <a:srcRect/>
            <a:stretch/>
          </a:blipFill>
          <a:ln w="0">
            <a:noFill/>
          </a:ln>
        </p:spPr>
        <p:style>
          <a:lnRef idx="0"/>
          <a:fillRef idx="0"/>
          <a:effectRef idx="0"/>
          <a:fontRef idx="minor"/>
        </p:style>
      </p:sp>
      <p:sp>
        <p:nvSpPr>
          <p:cNvPr id="47" name="Freeform 3"/>
          <p:cNvSpPr/>
          <p:nvPr/>
        </p:nvSpPr>
        <p:spPr>
          <a:xfrm rot="2016600">
            <a:off x="12243600" y="-1005120"/>
            <a:ext cx="10749240" cy="2687040"/>
          </a:xfrm>
          <a:custGeom>
            <a:avLst/>
            <a:gdLst/>
            <a:ahLst/>
            <a:rect l="l" t="t" r="r" b="b"/>
            <a:pathLst>
              <a:path w="10749463" h="2687366">
                <a:moveTo>
                  <a:pt x="0" y="0"/>
                </a:moveTo>
                <a:lnTo>
                  <a:pt x="10749463" y="0"/>
                </a:lnTo>
                <a:lnTo>
                  <a:pt x="10749463" y="2687365"/>
                </a:lnTo>
                <a:lnTo>
                  <a:pt x="0" y="2687365"/>
                </a:lnTo>
                <a:lnTo>
                  <a:pt x="0" y="0"/>
                </a:lnTo>
                <a:close/>
              </a:path>
            </a:pathLst>
          </a:custGeom>
          <a:blipFill rotWithShape="0">
            <a:blip r:embed="rId2"/>
            <a:srcRect/>
            <a:stretch/>
          </a:blipFill>
          <a:ln w="0">
            <a:noFill/>
          </a:ln>
        </p:spPr>
        <p:style>
          <a:lnRef idx="0"/>
          <a:fillRef idx="0"/>
          <a:effectRef idx="0"/>
          <a:fontRef idx="minor"/>
        </p:style>
      </p:sp>
      <p:sp>
        <p:nvSpPr>
          <p:cNvPr id="48" name="TextBox 4"/>
          <p:cNvSpPr/>
          <p:nvPr/>
        </p:nvSpPr>
        <p:spPr>
          <a:xfrm>
            <a:off x="5790600" y="157320"/>
            <a:ext cx="6706080" cy="3271320"/>
          </a:xfrm>
          <a:prstGeom prst="rect">
            <a:avLst/>
          </a:prstGeom>
          <a:noFill/>
          <a:ln w="0">
            <a:noFill/>
          </a:ln>
        </p:spPr>
        <p:style>
          <a:lnRef idx="0"/>
          <a:fillRef idx="0"/>
          <a:effectRef idx="0"/>
          <a:fontRef idx="minor"/>
        </p:style>
        <p:txBody>
          <a:bodyPr lIns="0" rIns="0" tIns="0" bIns="0" anchor="t">
            <a:spAutoFit/>
          </a:bodyPr>
          <a:p>
            <a:pPr algn="ctr">
              <a:lnSpc>
                <a:spcPts val="12881"/>
              </a:lnSpc>
              <a:buNone/>
            </a:pPr>
            <a:r>
              <a:rPr b="0" lang="en-US" sz="9200" spc="-1" strike="noStrike">
                <a:solidFill>
                  <a:srgbClr val="000000"/>
                </a:solidFill>
                <a:latin typeface="Gagalin"/>
              </a:rPr>
              <a:t>INTRODUCTION</a:t>
            </a:r>
            <a:endParaRPr b="0" lang="en-IN" sz="9200" spc="-1" strike="noStrike">
              <a:latin typeface="Arial"/>
            </a:endParaRPr>
          </a:p>
        </p:txBody>
      </p:sp>
      <p:sp>
        <p:nvSpPr>
          <p:cNvPr id="49" name="TextBox 5"/>
          <p:cNvSpPr/>
          <p:nvPr/>
        </p:nvSpPr>
        <p:spPr>
          <a:xfrm>
            <a:off x="0" y="3201120"/>
            <a:ext cx="18287640" cy="5992920"/>
          </a:xfrm>
          <a:prstGeom prst="rect">
            <a:avLst/>
          </a:prstGeom>
          <a:noFill/>
          <a:ln w="0">
            <a:noFill/>
          </a:ln>
        </p:spPr>
        <p:style>
          <a:lnRef idx="0"/>
          <a:fillRef idx="0"/>
          <a:effectRef idx="0"/>
          <a:fontRef idx="minor"/>
        </p:style>
        <p:txBody>
          <a:bodyPr lIns="0" rIns="0" tIns="0" bIns="0" anchor="t">
            <a:spAutoFit/>
          </a:bodyPr>
          <a:p>
            <a:pPr algn="ctr">
              <a:lnSpc>
                <a:spcPts val="5899"/>
              </a:lnSpc>
              <a:buNone/>
            </a:pPr>
            <a:r>
              <a:rPr b="0" lang="en-US" sz="4540" spc="-1" strike="noStrike">
                <a:solidFill>
                  <a:srgbClr val="000000"/>
                </a:solidFill>
                <a:latin typeface="Open Sauce"/>
              </a:rPr>
              <a:t>This is a data science project in which we have developed a model which can can predict the possibility of heart disease of a patient from the given metrics. The dataset has been taken from kaggle and it contains information of about 1000 patients and around 13 different attributes. We first did a detailed analysis of the data and processed it. Then we used 6 different algorithms to for the prediction and evaluated and compared them. </a:t>
            </a:r>
            <a:endParaRPr b="0" lang="en-IN" sz="454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51" name="Freeform 3"/>
          <p:cNvSpPr/>
          <p:nvPr/>
        </p:nvSpPr>
        <p:spPr>
          <a:xfrm>
            <a:off x="-2779560" y="734148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2"/>
            <a:srcRect/>
            <a:stretch/>
          </a:blipFill>
          <a:ln w="0">
            <a:noFill/>
          </a:ln>
        </p:spPr>
        <p:style>
          <a:lnRef idx="0"/>
          <a:fillRef idx="0"/>
          <a:effectRef idx="0"/>
          <a:fontRef idx="minor"/>
        </p:style>
      </p:sp>
      <p:sp>
        <p:nvSpPr>
          <p:cNvPr id="52" name="Freeform 4"/>
          <p:cNvSpPr/>
          <p:nvPr/>
        </p:nvSpPr>
        <p:spPr>
          <a:xfrm>
            <a:off x="833760" y="2616840"/>
            <a:ext cx="16619760" cy="7094520"/>
          </a:xfrm>
          <a:custGeom>
            <a:avLst/>
            <a:gdLst/>
            <a:ahLst/>
            <a:rect l="l" t="t" r="r" b="b"/>
            <a:pathLst>
              <a:path w="16620251" h="7094770">
                <a:moveTo>
                  <a:pt x="0" y="0"/>
                </a:moveTo>
                <a:lnTo>
                  <a:pt x="16620252" y="0"/>
                </a:lnTo>
                <a:lnTo>
                  <a:pt x="16620252" y="7094771"/>
                </a:lnTo>
                <a:lnTo>
                  <a:pt x="0" y="7094771"/>
                </a:lnTo>
                <a:lnTo>
                  <a:pt x="0" y="0"/>
                </a:lnTo>
                <a:close/>
              </a:path>
            </a:pathLst>
          </a:custGeom>
          <a:blipFill rotWithShape="0">
            <a:blip r:embed="rId3"/>
            <a:srcRect/>
            <a:stretch/>
          </a:blipFill>
          <a:ln w="0">
            <a:noFill/>
          </a:ln>
        </p:spPr>
        <p:style>
          <a:lnRef idx="0"/>
          <a:fillRef idx="0"/>
          <a:effectRef idx="0"/>
          <a:fontRef idx="minor"/>
        </p:style>
      </p:sp>
      <p:sp>
        <p:nvSpPr>
          <p:cNvPr id="53" name="TextBox 5"/>
          <p:cNvSpPr/>
          <p:nvPr/>
        </p:nvSpPr>
        <p:spPr>
          <a:xfrm>
            <a:off x="2142360" y="936360"/>
            <a:ext cx="7416720" cy="1188360"/>
          </a:xfrm>
          <a:prstGeom prst="rect">
            <a:avLst/>
          </a:prstGeom>
          <a:noFill/>
          <a:ln w="0">
            <a:noFill/>
          </a:ln>
        </p:spPr>
        <p:style>
          <a:lnRef idx="0"/>
          <a:fillRef idx="0"/>
          <a:effectRef idx="0"/>
          <a:fontRef idx="minor"/>
        </p:style>
        <p:txBody>
          <a:bodyPr lIns="0" rIns="0" tIns="0" bIns="0" anchor="t">
            <a:spAutoFit/>
          </a:bodyPr>
          <a:p>
            <a:pPr>
              <a:lnSpc>
                <a:spcPts val="9360"/>
              </a:lnSpc>
              <a:buNone/>
            </a:pPr>
            <a:r>
              <a:rPr b="0" lang="en-US" sz="6780" spc="661" strike="noStrike">
                <a:solidFill>
                  <a:srgbClr val="231f20"/>
                </a:solidFill>
                <a:latin typeface="Oswald Bold"/>
              </a:rPr>
              <a:t>THE DATASET</a:t>
            </a:r>
            <a:endParaRPr b="0" lang="en-IN" sz="678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55" name="Freeform 3"/>
          <p:cNvSpPr/>
          <p:nvPr/>
        </p:nvSpPr>
        <p:spPr>
          <a:xfrm>
            <a:off x="12106440" y="7936200"/>
            <a:ext cx="1104480" cy="1120680"/>
          </a:xfrm>
          <a:custGeom>
            <a:avLst/>
            <a:gdLst/>
            <a:ahLst/>
            <a:rect l="l" t="t" r="r" b="b"/>
            <a:pathLst>
              <a:path w="1104804" h="1121111">
                <a:moveTo>
                  <a:pt x="0" y="0"/>
                </a:moveTo>
                <a:lnTo>
                  <a:pt x="1104805" y="0"/>
                </a:lnTo>
                <a:lnTo>
                  <a:pt x="1104805" y="1121111"/>
                </a:lnTo>
                <a:lnTo>
                  <a:pt x="0" y="1121111"/>
                </a:lnTo>
                <a:lnTo>
                  <a:pt x="0" y="0"/>
                </a:lnTo>
                <a:close/>
              </a:path>
            </a:pathLst>
          </a:custGeom>
          <a:blipFill rotWithShape="0">
            <a:blip r:embed="rId2"/>
            <a:srcRect/>
            <a:stretch/>
          </a:blipFill>
          <a:ln w="0">
            <a:noFill/>
          </a:ln>
        </p:spPr>
        <p:style>
          <a:lnRef idx="0"/>
          <a:fillRef idx="0"/>
          <a:effectRef idx="0"/>
          <a:fontRef idx="minor"/>
        </p:style>
      </p:sp>
      <p:sp>
        <p:nvSpPr>
          <p:cNvPr id="56" name="Freeform 4"/>
          <p:cNvSpPr/>
          <p:nvPr/>
        </p:nvSpPr>
        <p:spPr>
          <a:xfrm>
            <a:off x="14479560" y="-483372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3"/>
            <a:srcRect/>
            <a:stretch/>
          </a:blipFill>
          <a:ln w="0">
            <a:noFill/>
          </a:ln>
        </p:spPr>
        <p:style>
          <a:lnRef idx="0"/>
          <a:fillRef idx="0"/>
          <a:effectRef idx="0"/>
          <a:fontRef idx="minor"/>
        </p:style>
      </p:sp>
      <p:sp>
        <p:nvSpPr>
          <p:cNvPr id="57" name="Freeform 5"/>
          <p:cNvSpPr/>
          <p:nvPr/>
        </p:nvSpPr>
        <p:spPr>
          <a:xfrm rot="17423400">
            <a:off x="-4105080" y="6530040"/>
            <a:ext cx="7616160" cy="7815240"/>
          </a:xfrm>
          <a:custGeom>
            <a:avLst/>
            <a:gdLst/>
            <a:ahLst/>
            <a:rect l="l" t="t" r="r" b="b"/>
            <a:pathLst>
              <a:path w="7616557" h="7815497">
                <a:moveTo>
                  <a:pt x="0" y="0"/>
                </a:moveTo>
                <a:lnTo>
                  <a:pt x="7616556" y="0"/>
                </a:lnTo>
                <a:lnTo>
                  <a:pt x="7616556" y="7815496"/>
                </a:lnTo>
                <a:lnTo>
                  <a:pt x="0" y="7815496"/>
                </a:lnTo>
                <a:lnTo>
                  <a:pt x="0" y="0"/>
                </a:lnTo>
                <a:close/>
              </a:path>
            </a:pathLst>
          </a:custGeom>
          <a:blipFill rotWithShape="0">
            <a:blip r:embed="rId4"/>
            <a:srcRect/>
            <a:stretch/>
          </a:blipFill>
          <a:ln w="0">
            <a:noFill/>
          </a:ln>
        </p:spPr>
        <p:style>
          <a:lnRef idx="0"/>
          <a:fillRef idx="0"/>
          <a:effectRef idx="0"/>
          <a:fontRef idx="minor"/>
        </p:style>
      </p:sp>
      <p:sp>
        <p:nvSpPr>
          <p:cNvPr id="58" name="TextBox 6"/>
          <p:cNvSpPr/>
          <p:nvPr/>
        </p:nvSpPr>
        <p:spPr>
          <a:xfrm>
            <a:off x="-1832040" y="388080"/>
            <a:ext cx="11552760" cy="1217160"/>
          </a:xfrm>
          <a:prstGeom prst="rect">
            <a:avLst/>
          </a:prstGeom>
          <a:noFill/>
          <a:ln w="0">
            <a:noFill/>
          </a:ln>
        </p:spPr>
        <p:style>
          <a:lnRef idx="0"/>
          <a:fillRef idx="0"/>
          <a:effectRef idx="0"/>
          <a:fontRef idx="minor"/>
        </p:style>
        <p:txBody>
          <a:bodyPr lIns="0" rIns="0" tIns="0" bIns="0" anchor="t">
            <a:spAutoFit/>
          </a:bodyPr>
          <a:p>
            <a:pPr algn="ctr">
              <a:lnSpc>
                <a:spcPts val="9587"/>
              </a:lnSpc>
              <a:buNone/>
            </a:pPr>
            <a:r>
              <a:rPr b="0" lang="en-US" sz="6940" spc="367" strike="noStrike">
                <a:solidFill>
                  <a:srgbClr val="231f20"/>
                </a:solidFill>
                <a:latin typeface="Oswald Bold"/>
              </a:rPr>
              <a:t>OUR APPROACH</a:t>
            </a:r>
            <a:endParaRPr b="0" lang="en-IN" sz="6940" spc="-1" strike="noStrike">
              <a:latin typeface="Arial"/>
            </a:endParaRPr>
          </a:p>
        </p:txBody>
      </p:sp>
      <p:sp>
        <p:nvSpPr>
          <p:cNvPr id="59" name="TextBox 7"/>
          <p:cNvSpPr/>
          <p:nvPr/>
        </p:nvSpPr>
        <p:spPr>
          <a:xfrm>
            <a:off x="2459160" y="3578040"/>
            <a:ext cx="12967560" cy="3853440"/>
          </a:xfrm>
          <a:prstGeom prst="rect">
            <a:avLst/>
          </a:prstGeom>
          <a:noFill/>
          <a:ln w="0">
            <a:noFill/>
          </a:ln>
        </p:spPr>
        <p:style>
          <a:lnRef idx="0"/>
          <a:fillRef idx="0"/>
          <a:effectRef idx="0"/>
          <a:fontRef idx="minor"/>
        </p:style>
        <p:txBody>
          <a:bodyPr lIns="0" rIns="0" tIns="0" bIns="0" anchor="t">
            <a:spAutoFit/>
          </a:bodyPr>
          <a:p>
            <a:pPr algn="ctr">
              <a:lnSpc>
                <a:spcPts val="6069"/>
              </a:lnSpc>
              <a:buNone/>
            </a:pPr>
            <a:r>
              <a:rPr b="0" lang="en-US" sz="4670" spc="-1" strike="noStrike">
                <a:solidFill>
                  <a:srgbClr val="231f20"/>
                </a:solidFill>
                <a:latin typeface="Open Sauce"/>
              </a:rPr>
              <a:t>1.Reading the dataset,Importing libraries</a:t>
            </a:r>
            <a:endParaRPr b="0" lang="en-IN" sz="4670" spc="-1" strike="noStrike">
              <a:latin typeface="Arial"/>
            </a:endParaRPr>
          </a:p>
          <a:p>
            <a:pPr algn="ctr">
              <a:lnSpc>
                <a:spcPts val="6069"/>
              </a:lnSpc>
              <a:buNone/>
            </a:pPr>
            <a:r>
              <a:rPr b="0" lang="en-US" sz="4670" spc="-1" strike="noStrike">
                <a:solidFill>
                  <a:srgbClr val="231f20"/>
                </a:solidFill>
                <a:latin typeface="Open Sauce"/>
              </a:rPr>
              <a:t>2.Exploratory Data Analysis</a:t>
            </a:r>
            <a:endParaRPr b="0" lang="en-IN" sz="4670" spc="-1" strike="noStrike">
              <a:latin typeface="Arial"/>
            </a:endParaRPr>
          </a:p>
          <a:p>
            <a:pPr algn="ctr">
              <a:lnSpc>
                <a:spcPts val="6069"/>
              </a:lnSpc>
              <a:buNone/>
            </a:pPr>
            <a:r>
              <a:rPr b="0" lang="en-US" sz="4670" spc="-1" strike="noStrike">
                <a:solidFill>
                  <a:srgbClr val="231f20"/>
                </a:solidFill>
                <a:latin typeface="Open Sauce"/>
              </a:rPr>
              <a:t>3.Data pre processsing</a:t>
            </a:r>
            <a:endParaRPr b="0" lang="en-IN" sz="4670" spc="-1" strike="noStrike">
              <a:latin typeface="Arial"/>
            </a:endParaRPr>
          </a:p>
          <a:p>
            <a:pPr algn="ctr">
              <a:lnSpc>
                <a:spcPts val="6069"/>
              </a:lnSpc>
              <a:buNone/>
            </a:pPr>
            <a:r>
              <a:rPr b="0" lang="en-US" sz="4670" spc="-1" strike="noStrike">
                <a:solidFill>
                  <a:srgbClr val="231f20"/>
                </a:solidFill>
                <a:latin typeface="Open Sauce"/>
              </a:rPr>
              <a:t>4.Model Training</a:t>
            </a:r>
            <a:endParaRPr b="0" lang="en-IN" sz="4670" spc="-1" strike="noStrike">
              <a:latin typeface="Arial"/>
            </a:endParaRPr>
          </a:p>
          <a:p>
            <a:pPr algn="ctr">
              <a:lnSpc>
                <a:spcPts val="6069"/>
              </a:lnSpc>
              <a:buNone/>
            </a:pPr>
            <a:r>
              <a:rPr b="0" lang="en-US" sz="4670" spc="-1" strike="noStrike">
                <a:solidFill>
                  <a:srgbClr val="231f20"/>
                </a:solidFill>
                <a:latin typeface="Open Sauce"/>
              </a:rPr>
              <a:t>5.Model evaluation</a:t>
            </a:r>
            <a:endParaRPr b="0" lang="en-IN" sz="467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61" name="Group 3"/>
          <p:cNvGrpSpPr/>
          <p:nvPr/>
        </p:nvGrpSpPr>
        <p:grpSpPr>
          <a:xfrm>
            <a:off x="0" y="-72360"/>
            <a:ext cx="18287640" cy="3158280"/>
            <a:chOff x="0" y="-72360"/>
            <a:chExt cx="18287640" cy="3158280"/>
          </a:xfrm>
        </p:grpSpPr>
        <p:sp>
          <p:nvSpPr>
            <p:cNvPr id="62" name="Freeform 4"/>
            <p:cNvSpPr/>
            <p:nvPr/>
          </p:nvSpPr>
          <p:spPr>
            <a:xfrm>
              <a:off x="0" y="0"/>
              <a:ext cx="18287640" cy="3085920"/>
            </a:xfrm>
            <a:custGeom>
              <a:avLst/>
              <a:gdLst/>
              <a:ahLst/>
              <a:rect l="l" t="t" r="r" b="b"/>
              <a:pathLst>
                <a:path w="4816592" h="812800">
                  <a:moveTo>
                    <a:pt x="0" y="0"/>
                  </a:moveTo>
                  <a:lnTo>
                    <a:pt x="4816592" y="0"/>
                  </a:lnTo>
                  <a:lnTo>
                    <a:pt x="4816592" y="812800"/>
                  </a:lnTo>
                  <a:lnTo>
                    <a:pt x="0" y="812800"/>
                  </a:lnTo>
                  <a:close/>
                </a:path>
              </a:pathLst>
            </a:custGeom>
            <a:solidFill>
              <a:srgbClr val="1a1a1a"/>
            </a:solidFill>
            <a:ln w="0">
              <a:noFill/>
            </a:ln>
          </p:spPr>
          <p:style>
            <a:lnRef idx="0"/>
            <a:fillRef idx="0"/>
            <a:effectRef idx="0"/>
            <a:fontRef idx="minor"/>
          </p:style>
        </p:sp>
        <p:sp>
          <p:nvSpPr>
            <p:cNvPr id="63" name="TextBox 5"/>
            <p:cNvSpPr/>
            <p:nvPr/>
          </p:nvSpPr>
          <p:spPr>
            <a:xfrm>
              <a:off x="0" y="-72360"/>
              <a:ext cx="3085560" cy="3157920"/>
            </a:xfrm>
            <a:prstGeom prst="rect">
              <a:avLst/>
            </a:prstGeom>
            <a:noFill/>
            <a:ln w="0">
              <a:noFill/>
            </a:ln>
          </p:spPr>
          <p:style>
            <a:lnRef idx="0"/>
            <a:fillRef idx="0"/>
            <a:effectRef idx="0"/>
            <a:fontRef idx="minor"/>
          </p:style>
        </p:sp>
      </p:grpSp>
      <p:sp>
        <p:nvSpPr>
          <p:cNvPr id="64" name="Freeform 6"/>
          <p:cNvSpPr/>
          <p:nvPr/>
        </p:nvSpPr>
        <p:spPr>
          <a:xfrm>
            <a:off x="13451040" y="-4729320"/>
            <a:ext cx="7616160" cy="7815240"/>
          </a:xfrm>
          <a:custGeom>
            <a:avLst/>
            <a:gdLst/>
            <a:ahLst/>
            <a:rect l="l" t="t" r="r" b="b"/>
            <a:pathLst>
              <a:path w="7616557" h="7815497">
                <a:moveTo>
                  <a:pt x="0" y="0"/>
                </a:moveTo>
                <a:lnTo>
                  <a:pt x="7616556" y="0"/>
                </a:lnTo>
                <a:lnTo>
                  <a:pt x="7616556" y="7815497"/>
                </a:lnTo>
                <a:lnTo>
                  <a:pt x="0" y="7815497"/>
                </a:lnTo>
                <a:lnTo>
                  <a:pt x="0" y="0"/>
                </a:lnTo>
                <a:close/>
              </a:path>
            </a:pathLst>
          </a:custGeom>
          <a:blipFill rotWithShape="0">
            <a:blip r:embed="rId2"/>
            <a:srcRect/>
            <a:stretch/>
          </a:blipFill>
          <a:ln w="0">
            <a:noFill/>
          </a:ln>
        </p:spPr>
        <p:style>
          <a:lnRef idx="0"/>
          <a:fillRef idx="0"/>
          <a:effectRef idx="0"/>
          <a:fontRef idx="minor"/>
        </p:style>
      </p:sp>
      <p:sp>
        <p:nvSpPr>
          <p:cNvPr id="65" name="Freeform 7"/>
          <p:cNvSpPr/>
          <p:nvPr/>
        </p:nvSpPr>
        <p:spPr>
          <a:xfrm>
            <a:off x="-2851200" y="-3442680"/>
            <a:ext cx="6709680" cy="6885000"/>
          </a:xfrm>
          <a:custGeom>
            <a:avLst/>
            <a:gdLst/>
            <a:ahLst/>
            <a:rect l="l" t="t" r="r" b="b"/>
            <a:pathLst>
              <a:path w="6709932" h="6885191">
                <a:moveTo>
                  <a:pt x="0" y="0"/>
                </a:moveTo>
                <a:lnTo>
                  <a:pt x="6709932" y="0"/>
                </a:lnTo>
                <a:lnTo>
                  <a:pt x="6709932" y="6885192"/>
                </a:lnTo>
                <a:lnTo>
                  <a:pt x="0" y="6885192"/>
                </a:lnTo>
                <a:lnTo>
                  <a:pt x="0" y="0"/>
                </a:lnTo>
                <a:close/>
              </a:path>
            </a:pathLst>
          </a:custGeom>
          <a:blipFill rotWithShape="0">
            <a:blip r:embed="rId3"/>
            <a:srcRect/>
            <a:stretch/>
          </a:blipFill>
          <a:ln w="0">
            <a:noFill/>
          </a:ln>
        </p:spPr>
        <p:style>
          <a:lnRef idx="0"/>
          <a:fillRef idx="0"/>
          <a:effectRef idx="0"/>
          <a:fontRef idx="minor"/>
        </p:style>
      </p:sp>
      <p:sp>
        <p:nvSpPr>
          <p:cNvPr id="66" name="Freeform 8"/>
          <p:cNvSpPr/>
          <p:nvPr/>
        </p:nvSpPr>
        <p:spPr>
          <a:xfrm>
            <a:off x="5038200" y="3290400"/>
            <a:ext cx="7904880" cy="6801480"/>
          </a:xfrm>
          <a:custGeom>
            <a:avLst/>
            <a:gdLst/>
            <a:ahLst/>
            <a:rect l="l" t="t" r="r" b="b"/>
            <a:pathLst>
              <a:path w="7905305" h="6801710">
                <a:moveTo>
                  <a:pt x="0" y="0"/>
                </a:moveTo>
                <a:lnTo>
                  <a:pt x="7905305" y="0"/>
                </a:lnTo>
                <a:lnTo>
                  <a:pt x="7905305" y="6801710"/>
                </a:lnTo>
                <a:lnTo>
                  <a:pt x="0" y="6801710"/>
                </a:lnTo>
                <a:lnTo>
                  <a:pt x="0" y="0"/>
                </a:lnTo>
                <a:close/>
              </a:path>
            </a:pathLst>
          </a:custGeom>
          <a:blipFill rotWithShape="0">
            <a:blip r:embed="rId4"/>
            <a:srcRect/>
            <a:stretch/>
          </a:blipFill>
          <a:ln w="0">
            <a:noFill/>
          </a:ln>
        </p:spPr>
        <p:style>
          <a:lnRef idx="0"/>
          <a:fillRef idx="0"/>
          <a:effectRef idx="0"/>
          <a:fontRef idx="minor"/>
        </p:style>
      </p:sp>
      <p:sp>
        <p:nvSpPr>
          <p:cNvPr id="67" name="TextBox 9"/>
          <p:cNvSpPr/>
          <p:nvPr/>
        </p:nvSpPr>
        <p:spPr>
          <a:xfrm>
            <a:off x="2097360" y="101160"/>
            <a:ext cx="14092920" cy="2814120"/>
          </a:xfrm>
          <a:prstGeom prst="rect">
            <a:avLst/>
          </a:prstGeom>
          <a:noFill/>
          <a:ln w="0">
            <a:noFill/>
          </a:ln>
        </p:spPr>
        <p:style>
          <a:lnRef idx="0"/>
          <a:fillRef idx="0"/>
          <a:effectRef idx="0"/>
          <a:fontRef idx="minor"/>
        </p:style>
        <p:txBody>
          <a:bodyPr lIns="0" rIns="0" tIns="0" bIns="0" anchor="t">
            <a:spAutoFit/>
          </a:bodyPr>
          <a:p>
            <a:pPr algn="ctr">
              <a:lnSpc>
                <a:spcPts val="11081"/>
              </a:lnSpc>
              <a:buNone/>
            </a:pPr>
            <a:r>
              <a:rPr b="0" lang="en-US" sz="8030" spc="783" strike="noStrike">
                <a:solidFill>
                  <a:srgbClr val="ffffff"/>
                </a:solidFill>
                <a:latin typeface="Oswald Bold"/>
              </a:rPr>
              <a:t>THE WORKING OF THE PROJECT</a:t>
            </a:r>
            <a:endParaRPr b="0" lang="en-IN" sz="803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1a1a"/>
        </a:solidFill>
      </p:bgPr>
    </p:bg>
    <p:spTree>
      <p:nvGrpSpPr>
        <p:cNvPr id="1" name=""/>
        <p:cNvGrpSpPr/>
        <p:nvPr/>
      </p:nvGrpSpPr>
      <p:grpSpPr>
        <a:xfrm>
          <a:off x="0" y="0"/>
          <a:ext cx="0" cy="0"/>
          <a:chOff x="0" y="0"/>
          <a:chExt cx="0" cy="0"/>
        </a:xfrm>
      </p:grpSpPr>
      <p:sp>
        <p:nvSpPr>
          <p:cNvPr id="68" name="Freeform 2"/>
          <p:cNvSpPr/>
          <p:nvPr/>
        </p:nvSpPr>
        <p:spPr>
          <a:xfrm>
            <a:off x="-7921080" y="-10419120"/>
            <a:ext cx="15841440" cy="16255440"/>
          </a:xfrm>
          <a:custGeom>
            <a:avLst/>
            <a:gdLst/>
            <a:ahLst/>
            <a:rect l="l" t="t" r="r" b="b"/>
            <a:pathLst>
              <a:path w="15841853" h="16255633">
                <a:moveTo>
                  <a:pt x="0" y="0"/>
                </a:moveTo>
                <a:lnTo>
                  <a:pt x="15841852" y="0"/>
                </a:lnTo>
                <a:lnTo>
                  <a:pt x="15841852" y="16255632"/>
                </a:lnTo>
                <a:lnTo>
                  <a:pt x="0" y="16255632"/>
                </a:lnTo>
                <a:lnTo>
                  <a:pt x="0" y="0"/>
                </a:lnTo>
                <a:close/>
              </a:path>
            </a:pathLst>
          </a:custGeom>
          <a:blipFill rotWithShape="0">
            <a:blip r:embed="rId1"/>
            <a:srcRect/>
            <a:stretch/>
          </a:blipFill>
          <a:ln w="0">
            <a:noFill/>
          </a:ln>
        </p:spPr>
        <p:style>
          <a:lnRef idx="0"/>
          <a:fillRef idx="0"/>
          <a:effectRef idx="0"/>
          <a:fontRef idx="minor"/>
        </p:style>
      </p:sp>
      <p:sp>
        <p:nvSpPr>
          <p:cNvPr id="69" name="Freeform 3"/>
          <p:cNvSpPr/>
          <p:nvPr/>
        </p:nvSpPr>
        <p:spPr>
          <a:xfrm>
            <a:off x="13447440" y="-3843360"/>
            <a:ext cx="15841440" cy="16255440"/>
          </a:xfrm>
          <a:custGeom>
            <a:avLst/>
            <a:gdLst/>
            <a:ahLst/>
            <a:rect l="l" t="t" r="r" b="b"/>
            <a:pathLst>
              <a:path w="15841853" h="16255633">
                <a:moveTo>
                  <a:pt x="0" y="0"/>
                </a:moveTo>
                <a:lnTo>
                  <a:pt x="15841853" y="0"/>
                </a:lnTo>
                <a:lnTo>
                  <a:pt x="15841853" y="16255632"/>
                </a:lnTo>
                <a:lnTo>
                  <a:pt x="0" y="16255632"/>
                </a:lnTo>
                <a:lnTo>
                  <a:pt x="0" y="0"/>
                </a:lnTo>
                <a:close/>
              </a:path>
            </a:pathLst>
          </a:custGeom>
          <a:blipFill rotWithShape="0">
            <a:blip r:embed="rId2"/>
            <a:srcRect/>
            <a:stretch/>
          </a:blipFill>
          <a:ln w="0">
            <a:noFill/>
          </a:ln>
        </p:spPr>
        <p:style>
          <a:lnRef idx="0"/>
          <a:fillRef idx="0"/>
          <a:effectRef idx="0"/>
          <a:fontRef idx="minor"/>
        </p:style>
      </p:sp>
      <p:sp>
        <p:nvSpPr>
          <p:cNvPr id="70" name="Freeform 4"/>
          <p:cNvSpPr/>
          <p:nvPr/>
        </p:nvSpPr>
        <p:spPr>
          <a:xfrm>
            <a:off x="10621080" y="8101800"/>
            <a:ext cx="6932160" cy="1465200"/>
          </a:xfrm>
          <a:custGeom>
            <a:avLst/>
            <a:gdLst/>
            <a:ahLst/>
            <a:rect l="l" t="t" r="r" b="b"/>
            <a:pathLst>
              <a:path w="6932545" h="1465410">
                <a:moveTo>
                  <a:pt x="0" y="0"/>
                </a:moveTo>
                <a:lnTo>
                  <a:pt x="6932545" y="0"/>
                </a:lnTo>
                <a:lnTo>
                  <a:pt x="6932545" y="1465411"/>
                </a:lnTo>
                <a:lnTo>
                  <a:pt x="0" y="1465411"/>
                </a:lnTo>
                <a:lnTo>
                  <a:pt x="0" y="0"/>
                </a:lnTo>
                <a:close/>
              </a:path>
            </a:pathLst>
          </a:custGeom>
          <a:blipFill rotWithShape="0">
            <a:blip r:embed="rId3"/>
            <a:srcRect/>
            <a:stretch/>
          </a:blipFill>
          <a:ln w="0">
            <a:noFill/>
          </a:ln>
        </p:spPr>
        <p:style>
          <a:lnRef idx="0"/>
          <a:fillRef idx="0"/>
          <a:effectRef idx="0"/>
          <a:fontRef idx="minor"/>
        </p:style>
      </p:sp>
      <p:sp>
        <p:nvSpPr>
          <p:cNvPr id="71" name="Freeform 5"/>
          <p:cNvSpPr/>
          <p:nvPr/>
        </p:nvSpPr>
        <p:spPr>
          <a:xfrm>
            <a:off x="1541880" y="2705040"/>
            <a:ext cx="5011920" cy="2698560"/>
          </a:xfrm>
          <a:custGeom>
            <a:avLst/>
            <a:gdLst/>
            <a:ahLst/>
            <a:rect l="l" t="t" r="r" b="b"/>
            <a:pathLst>
              <a:path w="5012454" h="2699014">
                <a:moveTo>
                  <a:pt x="0" y="0"/>
                </a:moveTo>
                <a:lnTo>
                  <a:pt x="5012454" y="0"/>
                </a:lnTo>
                <a:lnTo>
                  <a:pt x="5012454" y="2699014"/>
                </a:lnTo>
                <a:lnTo>
                  <a:pt x="0" y="2699014"/>
                </a:lnTo>
                <a:lnTo>
                  <a:pt x="0" y="0"/>
                </a:lnTo>
                <a:close/>
              </a:path>
            </a:pathLst>
          </a:custGeom>
          <a:blipFill rotWithShape="0">
            <a:blip r:embed="rId4"/>
            <a:srcRect/>
            <a:stretch/>
          </a:blipFill>
          <a:ln w="0">
            <a:noFill/>
          </a:ln>
        </p:spPr>
        <p:style>
          <a:lnRef idx="0"/>
          <a:fillRef idx="0"/>
          <a:effectRef idx="0"/>
          <a:fontRef idx="minor"/>
        </p:style>
      </p:sp>
      <p:sp>
        <p:nvSpPr>
          <p:cNvPr id="72" name="Freeform 6"/>
          <p:cNvSpPr/>
          <p:nvPr/>
        </p:nvSpPr>
        <p:spPr>
          <a:xfrm>
            <a:off x="6811560" y="2438280"/>
            <a:ext cx="6377040" cy="1615320"/>
          </a:xfrm>
          <a:custGeom>
            <a:avLst/>
            <a:gdLst/>
            <a:ahLst/>
            <a:rect l="l" t="t" r="r" b="b"/>
            <a:pathLst>
              <a:path w="6377260" h="1615736">
                <a:moveTo>
                  <a:pt x="0" y="0"/>
                </a:moveTo>
                <a:lnTo>
                  <a:pt x="6377260" y="0"/>
                </a:lnTo>
                <a:lnTo>
                  <a:pt x="6377260" y="1615735"/>
                </a:lnTo>
                <a:lnTo>
                  <a:pt x="0" y="1615735"/>
                </a:lnTo>
                <a:lnTo>
                  <a:pt x="0" y="0"/>
                </a:lnTo>
                <a:close/>
              </a:path>
            </a:pathLst>
          </a:custGeom>
          <a:blipFill rotWithShape="0">
            <a:blip r:embed="rId5"/>
            <a:srcRect/>
            <a:stretch/>
          </a:blipFill>
          <a:ln w="0">
            <a:noFill/>
          </a:ln>
        </p:spPr>
        <p:style>
          <a:lnRef idx="0"/>
          <a:fillRef idx="0"/>
          <a:effectRef idx="0"/>
          <a:fontRef idx="minor"/>
        </p:style>
      </p:sp>
      <p:sp>
        <p:nvSpPr>
          <p:cNvPr id="73" name="Freeform 7"/>
          <p:cNvSpPr/>
          <p:nvPr/>
        </p:nvSpPr>
        <p:spPr>
          <a:xfrm>
            <a:off x="1571760" y="6395040"/>
            <a:ext cx="7571880" cy="3007800"/>
          </a:xfrm>
          <a:custGeom>
            <a:avLst/>
            <a:gdLst/>
            <a:ahLst/>
            <a:rect l="l" t="t" r="r" b="b"/>
            <a:pathLst>
              <a:path w="7572277" h="3008165">
                <a:moveTo>
                  <a:pt x="0" y="0"/>
                </a:moveTo>
                <a:lnTo>
                  <a:pt x="7572277" y="0"/>
                </a:lnTo>
                <a:lnTo>
                  <a:pt x="7572277" y="3008165"/>
                </a:lnTo>
                <a:lnTo>
                  <a:pt x="0" y="3008165"/>
                </a:lnTo>
                <a:lnTo>
                  <a:pt x="0" y="0"/>
                </a:lnTo>
                <a:close/>
              </a:path>
            </a:pathLst>
          </a:custGeom>
          <a:blipFill rotWithShape="0">
            <a:blip r:embed="rId6"/>
            <a:srcRect/>
            <a:stretch/>
          </a:blipFill>
          <a:ln w="0">
            <a:noFill/>
          </a:ln>
        </p:spPr>
        <p:style>
          <a:lnRef idx="0"/>
          <a:fillRef idx="0"/>
          <a:effectRef idx="0"/>
          <a:fontRef idx="minor"/>
        </p:style>
      </p:sp>
      <p:sp>
        <p:nvSpPr>
          <p:cNvPr id="74" name="Freeform 8"/>
          <p:cNvSpPr/>
          <p:nvPr/>
        </p:nvSpPr>
        <p:spPr>
          <a:xfrm>
            <a:off x="10322640" y="4472640"/>
            <a:ext cx="6248880" cy="3210120"/>
          </a:xfrm>
          <a:custGeom>
            <a:avLst/>
            <a:gdLst/>
            <a:ahLst/>
            <a:rect l="l" t="t" r="r" b="b"/>
            <a:pathLst>
              <a:path w="6249351" h="3210518">
                <a:moveTo>
                  <a:pt x="0" y="0"/>
                </a:moveTo>
                <a:lnTo>
                  <a:pt x="6249351" y="0"/>
                </a:lnTo>
                <a:lnTo>
                  <a:pt x="6249351" y="3210518"/>
                </a:lnTo>
                <a:lnTo>
                  <a:pt x="0" y="3210518"/>
                </a:lnTo>
                <a:lnTo>
                  <a:pt x="0" y="0"/>
                </a:lnTo>
                <a:close/>
              </a:path>
            </a:pathLst>
          </a:custGeom>
          <a:blipFill rotWithShape="0">
            <a:blip r:embed="rId7"/>
            <a:srcRect/>
            <a:stretch/>
          </a:blipFill>
          <a:ln w="0">
            <a:noFill/>
          </a:ln>
        </p:spPr>
        <p:style>
          <a:lnRef idx="0"/>
          <a:fillRef idx="0"/>
          <a:effectRef idx="0"/>
          <a:fontRef idx="minor"/>
        </p:style>
      </p:sp>
      <p:sp>
        <p:nvSpPr>
          <p:cNvPr id="75" name="TextBox 9"/>
          <p:cNvSpPr/>
          <p:nvPr/>
        </p:nvSpPr>
        <p:spPr>
          <a:xfrm>
            <a:off x="4282560" y="452880"/>
            <a:ext cx="9722880" cy="1635480"/>
          </a:xfrm>
          <a:prstGeom prst="rect">
            <a:avLst/>
          </a:prstGeom>
          <a:noFill/>
          <a:ln w="0">
            <a:noFill/>
          </a:ln>
        </p:spPr>
        <p:style>
          <a:lnRef idx="0"/>
          <a:fillRef idx="0"/>
          <a:effectRef idx="0"/>
          <a:fontRef idx="minor"/>
        </p:style>
        <p:txBody>
          <a:bodyPr lIns="0" rIns="0" tIns="0" bIns="0" anchor="t">
            <a:spAutoFit/>
          </a:bodyPr>
          <a:p>
            <a:pPr algn="ctr">
              <a:lnSpc>
                <a:spcPts val="12881"/>
              </a:lnSpc>
              <a:buNone/>
            </a:pPr>
            <a:r>
              <a:rPr b="0" lang="en-US" sz="9200" spc="-1" strike="noStrike" u="sng">
                <a:solidFill>
                  <a:srgbClr val="ff3131"/>
                </a:solidFill>
                <a:uFillTx/>
                <a:latin typeface="League Spartan"/>
              </a:rPr>
              <a:t>LIBRARIES USED</a:t>
            </a:r>
            <a:endParaRPr b="0" lang="en-IN" sz="9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77" name="Freeform 3"/>
          <p:cNvSpPr/>
          <p:nvPr/>
        </p:nvSpPr>
        <p:spPr>
          <a:xfrm rot="2035200">
            <a:off x="15331320" y="4817160"/>
            <a:ext cx="7834680" cy="10938600"/>
          </a:xfrm>
          <a:custGeom>
            <a:avLst/>
            <a:gdLst/>
            <a:ahLst/>
            <a:rect l="l" t="t" r="r" b="b"/>
            <a:pathLst>
              <a:path w="7835077" h="10939025">
                <a:moveTo>
                  <a:pt x="0" y="0"/>
                </a:moveTo>
                <a:lnTo>
                  <a:pt x="7835077" y="0"/>
                </a:lnTo>
                <a:lnTo>
                  <a:pt x="7835077" y="10939026"/>
                </a:lnTo>
                <a:lnTo>
                  <a:pt x="0" y="10939026"/>
                </a:lnTo>
                <a:lnTo>
                  <a:pt x="0" y="0"/>
                </a:lnTo>
                <a:close/>
              </a:path>
            </a:pathLst>
          </a:custGeom>
          <a:blipFill rotWithShape="0">
            <a:blip r:embed="rId2"/>
            <a:srcRect/>
            <a:stretch/>
          </a:blipFill>
          <a:ln w="0">
            <a:noFill/>
          </a:ln>
        </p:spPr>
        <p:style>
          <a:lnRef idx="0"/>
          <a:fillRef idx="0"/>
          <a:effectRef idx="0"/>
          <a:fontRef idx="minor"/>
        </p:style>
      </p:sp>
      <p:sp>
        <p:nvSpPr>
          <p:cNvPr id="78" name="Freeform 4"/>
          <p:cNvSpPr/>
          <p:nvPr/>
        </p:nvSpPr>
        <p:spPr>
          <a:xfrm rot="10800000">
            <a:off x="-1105200" y="-6880680"/>
            <a:ext cx="7834680" cy="10938600"/>
          </a:xfrm>
          <a:custGeom>
            <a:avLst/>
            <a:gdLst/>
            <a:ahLst/>
            <a:rect l="l" t="t" r="r" b="b"/>
            <a:pathLst>
              <a:path w="7835077" h="10939025">
                <a:moveTo>
                  <a:pt x="0" y="0"/>
                </a:moveTo>
                <a:lnTo>
                  <a:pt x="7835077" y="0"/>
                </a:lnTo>
                <a:lnTo>
                  <a:pt x="7835077" y="10939026"/>
                </a:lnTo>
                <a:lnTo>
                  <a:pt x="0" y="10939026"/>
                </a:lnTo>
                <a:lnTo>
                  <a:pt x="0" y="0"/>
                </a:lnTo>
                <a:close/>
              </a:path>
            </a:pathLst>
          </a:custGeom>
          <a:blipFill rotWithShape="0">
            <a:blip r:embed="rId3"/>
            <a:srcRect/>
            <a:stretch/>
          </a:blipFill>
          <a:ln w="0">
            <a:noFill/>
          </a:ln>
        </p:spPr>
        <p:style>
          <a:lnRef idx="0"/>
          <a:fillRef idx="0"/>
          <a:effectRef idx="0"/>
          <a:fontRef idx="minor"/>
        </p:style>
      </p:sp>
      <p:sp>
        <p:nvSpPr>
          <p:cNvPr id="79" name="Freeform 5"/>
          <p:cNvSpPr/>
          <p:nvPr/>
        </p:nvSpPr>
        <p:spPr>
          <a:xfrm>
            <a:off x="335160" y="2839320"/>
            <a:ext cx="9315720" cy="5954760"/>
          </a:xfrm>
          <a:custGeom>
            <a:avLst/>
            <a:gdLst/>
            <a:ahLst/>
            <a:rect l="l" t="t" r="r" b="b"/>
            <a:pathLst>
              <a:path w="9315993" h="5955229">
                <a:moveTo>
                  <a:pt x="0" y="0"/>
                </a:moveTo>
                <a:lnTo>
                  <a:pt x="9315993" y="0"/>
                </a:lnTo>
                <a:lnTo>
                  <a:pt x="9315993" y="5955229"/>
                </a:lnTo>
                <a:lnTo>
                  <a:pt x="0" y="5955229"/>
                </a:lnTo>
                <a:lnTo>
                  <a:pt x="0" y="0"/>
                </a:lnTo>
                <a:close/>
              </a:path>
            </a:pathLst>
          </a:custGeom>
          <a:blipFill rotWithShape="0">
            <a:blip r:embed="rId4"/>
            <a:srcRect/>
            <a:stretch/>
          </a:blipFill>
          <a:ln w="0">
            <a:noFill/>
          </a:ln>
        </p:spPr>
        <p:style>
          <a:lnRef idx="0"/>
          <a:fillRef idx="0"/>
          <a:effectRef idx="0"/>
          <a:fontRef idx="minor"/>
        </p:style>
      </p:sp>
      <p:sp>
        <p:nvSpPr>
          <p:cNvPr id="80" name="Freeform 6"/>
          <p:cNvSpPr/>
          <p:nvPr/>
        </p:nvSpPr>
        <p:spPr>
          <a:xfrm>
            <a:off x="10044000" y="2839320"/>
            <a:ext cx="7335000" cy="5796000"/>
          </a:xfrm>
          <a:custGeom>
            <a:avLst/>
            <a:gdLst/>
            <a:ahLst/>
            <a:rect l="l" t="t" r="r" b="b"/>
            <a:pathLst>
              <a:path w="7335390" h="5796497">
                <a:moveTo>
                  <a:pt x="0" y="0"/>
                </a:moveTo>
                <a:lnTo>
                  <a:pt x="7335390" y="0"/>
                </a:lnTo>
                <a:lnTo>
                  <a:pt x="7335390" y="5796497"/>
                </a:lnTo>
                <a:lnTo>
                  <a:pt x="0" y="5796497"/>
                </a:lnTo>
                <a:lnTo>
                  <a:pt x="0" y="0"/>
                </a:lnTo>
                <a:close/>
              </a:path>
            </a:pathLst>
          </a:custGeom>
          <a:blipFill rotWithShape="0">
            <a:blip r:embed="rId5"/>
            <a:srcRect/>
            <a:stretch/>
          </a:blipFill>
          <a:ln w="0">
            <a:noFill/>
          </a:ln>
        </p:spPr>
        <p:style>
          <a:lnRef idx="0"/>
          <a:fillRef idx="0"/>
          <a:effectRef idx="0"/>
          <a:fontRef idx="minor"/>
        </p:style>
      </p:sp>
      <p:sp>
        <p:nvSpPr>
          <p:cNvPr id="81" name="TextBox 7"/>
          <p:cNvSpPr/>
          <p:nvPr/>
        </p:nvSpPr>
        <p:spPr>
          <a:xfrm>
            <a:off x="3345120" y="25920"/>
            <a:ext cx="11597400" cy="1048680"/>
          </a:xfrm>
          <a:prstGeom prst="rect">
            <a:avLst/>
          </a:prstGeom>
          <a:noFill/>
          <a:ln w="0">
            <a:noFill/>
          </a:ln>
        </p:spPr>
        <p:style>
          <a:lnRef idx="0"/>
          <a:fillRef idx="0"/>
          <a:effectRef idx="0"/>
          <a:fontRef idx="minor"/>
        </p:style>
        <p:txBody>
          <a:bodyPr lIns="0" rIns="0" tIns="0" bIns="0" anchor="t">
            <a:spAutoFit/>
          </a:bodyPr>
          <a:p>
            <a:pPr algn="ctr">
              <a:lnSpc>
                <a:spcPts val="8260"/>
              </a:lnSpc>
              <a:buNone/>
            </a:pPr>
            <a:r>
              <a:rPr b="0" lang="en-US" sz="5900" spc="-1" strike="noStrike">
                <a:solidFill>
                  <a:srgbClr val="000000"/>
                </a:solidFill>
                <a:latin typeface="Canva Sans Bold"/>
              </a:rPr>
              <a:t>EXPLORATORY DATA ANALYSIS</a:t>
            </a:r>
            <a:endParaRPr b="0" lang="en-IN" sz="5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83" name="Freeform 3"/>
          <p:cNvSpPr/>
          <p:nvPr/>
        </p:nvSpPr>
        <p:spPr>
          <a:xfrm rot="3408000">
            <a:off x="12052080" y="1118880"/>
            <a:ext cx="12471480" cy="5351040"/>
          </a:xfrm>
          <a:custGeom>
            <a:avLst/>
            <a:gdLst/>
            <a:ahLst/>
            <a:rect l="l" t="t" r="r" b="b"/>
            <a:pathLst>
              <a:path w="12471670" h="5351480">
                <a:moveTo>
                  <a:pt x="0" y="0"/>
                </a:moveTo>
                <a:lnTo>
                  <a:pt x="12471670" y="0"/>
                </a:lnTo>
                <a:lnTo>
                  <a:pt x="12471670" y="5351480"/>
                </a:lnTo>
                <a:lnTo>
                  <a:pt x="0" y="5351480"/>
                </a:lnTo>
                <a:lnTo>
                  <a:pt x="0" y="0"/>
                </a:lnTo>
                <a:close/>
              </a:path>
            </a:pathLst>
          </a:custGeom>
          <a:blipFill rotWithShape="0">
            <a:blip r:embed="rId2"/>
            <a:srcRect/>
            <a:stretch/>
          </a:blipFill>
          <a:ln w="0">
            <a:noFill/>
          </a:ln>
        </p:spPr>
        <p:style>
          <a:lnRef idx="0"/>
          <a:fillRef idx="0"/>
          <a:effectRef idx="0"/>
          <a:fontRef idx="minor"/>
        </p:style>
      </p:sp>
      <p:sp>
        <p:nvSpPr>
          <p:cNvPr id="84" name="Freeform 4"/>
          <p:cNvSpPr/>
          <p:nvPr/>
        </p:nvSpPr>
        <p:spPr>
          <a:xfrm rot="3408000">
            <a:off x="-4696560" y="10150200"/>
            <a:ext cx="12471480" cy="5351040"/>
          </a:xfrm>
          <a:custGeom>
            <a:avLst/>
            <a:gdLst/>
            <a:ahLst/>
            <a:rect l="l" t="t" r="r" b="b"/>
            <a:pathLst>
              <a:path w="12471670" h="5351480">
                <a:moveTo>
                  <a:pt x="0" y="0"/>
                </a:moveTo>
                <a:lnTo>
                  <a:pt x="12471670" y="0"/>
                </a:lnTo>
                <a:lnTo>
                  <a:pt x="12471670" y="5351480"/>
                </a:lnTo>
                <a:lnTo>
                  <a:pt x="0" y="5351480"/>
                </a:lnTo>
                <a:lnTo>
                  <a:pt x="0" y="0"/>
                </a:lnTo>
                <a:close/>
              </a:path>
            </a:pathLst>
          </a:custGeom>
          <a:blipFill rotWithShape="0">
            <a:blip r:embed="rId3"/>
            <a:srcRect/>
            <a:stretch/>
          </a:blipFill>
          <a:ln w="0">
            <a:noFill/>
          </a:ln>
        </p:spPr>
        <p:style>
          <a:lnRef idx="0"/>
          <a:fillRef idx="0"/>
          <a:effectRef idx="0"/>
          <a:fontRef idx="minor"/>
        </p:style>
      </p:sp>
      <p:sp>
        <p:nvSpPr>
          <p:cNvPr id="85" name="Freeform 5"/>
          <p:cNvSpPr/>
          <p:nvPr/>
        </p:nvSpPr>
        <p:spPr>
          <a:xfrm>
            <a:off x="10062000" y="5257800"/>
            <a:ext cx="7360560" cy="4748400"/>
          </a:xfrm>
          <a:custGeom>
            <a:avLst/>
            <a:gdLst/>
            <a:ahLst/>
            <a:rect l="l" t="t" r="r" b="b"/>
            <a:pathLst>
              <a:path w="7360796" h="4748621">
                <a:moveTo>
                  <a:pt x="0" y="0"/>
                </a:moveTo>
                <a:lnTo>
                  <a:pt x="7360795" y="0"/>
                </a:lnTo>
                <a:lnTo>
                  <a:pt x="7360795" y="4748621"/>
                </a:lnTo>
                <a:lnTo>
                  <a:pt x="0" y="4748621"/>
                </a:lnTo>
                <a:lnTo>
                  <a:pt x="0" y="0"/>
                </a:lnTo>
                <a:close/>
              </a:path>
            </a:pathLst>
          </a:custGeom>
          <a:blipFill rotWithShape="0">
            <a:blip r:embed="rId4"/>
            <a:srcRect/>
            <a:stretch/>
          </a:blipFill>
          <a:ln w="0">
            <a:noFill/>
          </a:ln>
        </p:spPr>
        <p:style>
          <a:lnRef idx="0"/>
          <a:fillRef idx="0"/>
          <a:effectRef idx="0"/>
          <a:fontRef idx="minor"/>
        </p:style>
      </p:sp>
      <p:sp>
        <p:nvSpPr>
          <p:cNvPr id="86" name="Freeform 6"/>
          <p:cNvSpPr/>
          <p:nvPr/>
        </p:nvSpPr>
        <p:spPr>
          <a:xfrm>
            <a:off x="883080" y="280440"/>
            <a:ext cx="8758440" cy="9725760"/>
          </a:xfrm>
          <a:custGeom>
            <a:avLst/>
            <a:gdLst/>
            <a:ahLst/>
            <a:rect l="l" t="t" r="r" b="b"/>
            <a:pathLst>
              <a:path w="8758798" h="9726146">
                <a:moveTo>
                  <a:pt x="0" y="0"/>
                </a:moveTo>
                <a:lnTo>
                  <a:pt x="8758798" y="0"/>
                </a:lnTo>
                <a:lnTo>
                  <a:pt x="8758798" y="9726146"/>
                </a:lnTo>
                <a:lnTo>
                  <a:pt x="0" y="9726146"/>
                </a:lnTo>
                <a:lnTo>
                  <a:pt x="0" y="0"/>
                </a:lnTo>
                <a:close/>
              </a:path>
            </a:pathLst>
          </a:custGeom>
          <a:blipFill rotWithShape="0">
            <a:blip r:embed="rId5"/>
            <a:srcRect/>
            <a:stretch/>
          </a:blipFill>
          <a:ln w="0">
            <a:noFill/>
          </a:ln>
        </p:spPr>
        <p:style>
          <a:lnRef idx="0"/>
          <a:fillRef idx="0"/>
          <a:effectRef idx="0"/>
          <a:fontRef idx="minor"/>
        </p:style>
      </p:sp>
      <p:grpSp>
        <p:nvGrpSpPr>
          <p:cNvPr id="87" name="Group 7"/>
          <p:cNvGrpSpPr/>
          <p:nvPr/>
        </p:nvGrpSpPr>
        <p:grpSpPr>
          <a:xfrm>
            <a:off x="10062000" y="1535400"/>
            <a:ext cx="1655280" cy="1655280"/>
            <a:chOff x="10062000" y="1535400"/>
            <a:chExt cx="1655280" cy="1655280"/>
          </a:xfrm>
        </p:grpSpPr>
        <p:sp>
          <p:nvSpPr>
            <p:cNvPr id="88" name="Freeform 8"/>
            <p:cNvSpPr/>
            <p:nvPr/>
          </p:nvSpPr>
          <p:spPr>
            <a:xfrm>
              <a:off x="10062000" y="1535400"/>
              <a:ext cx="1655280" cy="1655280"/>
            </a:xfrm>
            <a:custGeom>
              <a:avLst/>
              <a:gdLst/>
              <a:ah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363636"/>
            </a:solidFill>
            <a:ln w="0">
              <a:noFill/>
            </a:ln>
          </p:spPr>
          <p:style>
            <a:lnRef idx="0"/>
            <a:fillRef idx="0"/>
            <a:effectRef idx="0"/>
            <a:fontRef idx="minor"/>
          </p:style>
        </p:sp>
        <p:sp>
          <p:nvSpPr>
            <p:cNvPr id="89" name="TextBox 9"/>
            <p:cNvSpPr/>
            <p:nvPr/>
          </p:nvSpPr>
          <p:spPr>
            <a:xfrm>
              <a:off x="10269000" y="1910520"/>
              <a:ext cx="1448280" cy="866160"/>
            </a:xfrm>
            <a:prstGeom prst="rect">
              <a:avLst/>
            </a:prstGeom>
            <a:noFill/>
            <a:ln w="0">
              <a:noFill/>
            </a:ln>
          </p:spPr>
          <p:style>
            <a:lnRef idx="0"/>
            <a:fillRef idx="0"/>
            <a:effectRef idx="0"/>
            <a:fontRef idx="minor"/>
          </p:style>
        </p:sp>
      </p:grpSp>
      <p:sp>
        <p:nvSpPr>
          <p:cNvPr id="90" name="TextBox 10"/>
          <p:cNvSpPr/>
          <p:nvPr/>
        </p:nvSpPr>
        <p:spPr>
          <a:xfrm>
            <a:off x="12137760" y="2000160"/>
            <a:ext cx="5121000" cy="709560"/>
          </a:xfrm>
          <a:prstGeom prst="rect">
            <a:avLst/>
          </a:prstGeom>
          <a:noFill/>
          <a:ln w="0">
            <a:noFill/>
          </a:ln>
        </p:spPr>
        <p:style>
          <a:lnRef idx="0"/>
          <a:fillRef idx="0"/>
          <a:effectRef idx="0"/>
          <a:fontRef idx="minor"/>
        </p:style>
        <p:txBody>
          <a:bodyPr lIns="0" rIns="0" tIns="0" bIns="0" anchor="t">
            <a:spAutoFit/>
          </a:bodyPr>
          <a:p>
            <a:pPr algn="ctr">
              <a:lnSpc>
                <a:spcPts val="5590"/>
              </a:lnSpc>
              <a:buNone/>
            </a:pPr>
            <a:r>
              <a:rPr b="0" lang="en-US" sz="4300" spc="-1" strike="noStrike">
                <a:solidFill>
                  <a:srgbClr val="000000"/>
                </a:solidFill>
                <a:latin typeface="Open Sauce"/>
              </a:rPr>
              <a:t>CORELATION PLOT</a:t>
            </a:r>
            <a:endParaRPr b="0" lang="en-IN" sz="43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92" name="Freeform 3"/>
          <p:cNvSpPr/>
          <p:nvPr/>
        </p:nvSpPr>
        <p:spPr>
          <a:xfrm rot="888000">
            <a:off x="13475520" y="-878724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2"/>
            <a:srcRect/>
            <a:stretch/>
          </a:blipFill>
          <a:ln w="0">
            <a:noFill/>
          </a:ln>
        </p:spPr>
        <p:style>
          <a:lnRef idx="0"/>
          <a:fillRef idx="0"/>
          <a:effectRef idx="0"/>
          <a:fontRef idx="minor"/>
        </p:style>
      </p:sp>
      <p:sp>
        <p:nvSpPr>
          <p:cNvPr id="93" name="Freeform 4"/>
          <p:cNvSpPr/>
          <p:nvPr/>
        </p:nvSpPr>
        <p:spPr>
          <a:xfrm rot="888000">
            <a:off x="-7428960" y="4885560"/>
            <a:ext cx="13977000" cy="14342040"/>
          </a:xfrm>
          <a:custGeom>
            <a:avLst/>
            <a:gdLst/>
            <a:ahLst/>
            <a:rect l="l" t="t" r="r" b="b"/>
            <a:pathLst>
              <a:path w="13977230" h="14342307">
                <a:moveTo>
                  <a:pt x="0" y="0"/>
                </a:moveTo>
                <a:lnTo>
                  <a:pt x="13977230" y="0"/>
                </a:lnTo>
                <a:lnTo>
                  <a:pt x="13977230" y="14342307"/>
                </a:lnTo>
                <a:lnTo>
                  <a:pt x="0" y="14342307"/>
                </a:lnTo>
                <a:lnTo>
                  <a:pt x="0" y="0"/>
                </a:lnTo>
                <a:close/>
              </a:path>
            </a:pathLst>
          </a:custGeom>
          <a:blipFill rotWithShape="0">
            <a:blip r:embed="rId3"/>
            <a:srcRect/>
            <a:stretch/>
          </a:blipFill>
          <a:ln w="0">
            <a:noFill/>
          </a:ln>
        </p:spPr>
        <p:style>
          <a:lnRef idx="0"/>
          <a:fillRef idx="0"/>
          <a:effectRef idx="0"/>
          <a:fontRef idx="minor"/>
        </p:style>
      </p:sp>
      <p:grpSp>
        <p:nvGrpSpPr>
          <p:cNvPr id="94" name="Group 5"/>
          <p:cNvGrpSpPr/>
          <p:nvPr/>
        </p:nvGrpSpPr>
        <p:grpSpPr>
          <a:xfrm>
            <a:off x="4888080" y="5865480"/>
            <a:ext cx="111240" cy="115920"/>
            <a:chOff x="4888080" y="5865480"/>
            <a:chExt cx="111240" cy="115920"/>
          </a:xfrm>
        </p:grpSpPr>
        <p:sp>
          <p:nvSpPr>
            <p:cNvPr id="95" name="Freeform 6"/>
            <p:cNvSpPr/>
            <p:nvPr/>
          </p:nvSpPr>
          <p:spPr>
            <a:xfrm>
              <a:off x="4888080" y="5865480"/>
              <a:ext cx="111240" cy="115920"/>
            </a:xfrm>
            <a:custGeom>
              <a:avLst/>
              <a:gdLst/>
              <a:ahLst/>
              <a:rect l="l" t="t" r="r" b="b"/>
              <a:pathLst>
                <a:path w="148590" h="15494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fffaeb"/>
            </a:solidFill>
            <a:ln w="0">
              <a:noFill/>
            </a:ln>
          </p:spPr>
          <p:style>
            <a:lnRef idx="0"/>
            <a:fillRef idx="0"/>
            <a:effectRef idx="0"/>
            <a:fontRef idx="minor"/>
          </p:style>
        </p:sp>
      </p:grpSp>
      <p:sp>
        <p:nvSpPr>
          <p:cNvPr id="96" name="Freeform 7"/>
          <p:cNvSpPr/>
          <p:nvPr/>
        </p:nvSpPr>
        <p:spPr>
          <a:xfrm>
            <a:off x="1332360" y="1520640"/>
            <a:ext cx="8298360" cy="5699160"/>
          </a:xfrm>
          <a:custGeom>
            <a:avLst/>
            <a:gdLst/>
            <a:ahLst/>
            <a:rect l="l" t="t" r="r" b="b"/>
            <a:pathLst>
              <a:path w="8298849" h="5699497">
                <a:moveTo>
                  <a:pt x="0" y="0"/>
                </a:moveTo>
                <a:lnTo>
                  <a:pt x="8298849" y="0"/>
                </a:lnTo>
                <a:lnTo>
                  <a:pt x="8298849" y="5699497"/>
                </a:lnTo>
                <a:lnTo>
                  <a:pt x="0" y="5699497"/>
                </a:lnTo>
                <a:lnTo>
                  <a:pt x="0" y="0"/>
                </a:lnTo>
                <a:close/>
              </a:path>
            </a:pathLst>
          </a:custGeom>
          <a:blipFill rotWithShape="0">
            <a:blip r:embed="rId4"/>
            <a:srcRect/>
            <a:stretch/>
          </a:blipFill>
          <a:ln w="0">
            <a:noFill/>
          </a:ln>
        </p:spPr>
        <p:style>
          <a:lnRef idx="0"/>
          <a:fillRef idx="0"/>
          <a:effectRef idx="0"/>
          <a:fontRef idx="minor"/>
        </p:style>
      </p:sp>
      <p:sp>
        <p:nvSpPr>
          <p:cNvPr id="97" name="Freeform 8"/>
          <p:cNvSpPr/>
          <p:nvPr/>
        </p:nvSpPr>
        <p:spPr>
          <a:xfrm>
            <a:off x="7273440" y="5143680"/>
            <a:ext cx="10699200" cy="5031720"/>
          </a:xfrm>
          <a:custGeom>
            <a:avLst/>
            <a:gdLst/>
            <a:ahLst/>
            <a:rect l="l" t="t" r="r" b="b"/>
            <a:pathLst>
              <a:path w="10699722" h="5032132">
                <a:moveTo>
                  <a:pt x="0" y="0"/>
                </a:moveTo>
                <a:lnTo>
                  <a:pt x="10699721" y="0"/>
                </a:lnTo>
                <a:lnTo>
                  <a:pt x="10699721" y="5032132"/>
                </a:lnTo>
                <a:lnTo>
                  <a:pt x="0" y="5032132"/>
                </a:lnTo>
                <a:lnTo>
                  <a:pt x="0" y="0"/>
                </a:lnTo>
                <a:close/>
              </a:path>
            </a:pathLst>
          </a:custGeom>
          <a:blipFill rotWithShape="0">
            <a:blip r:embed="rId5"/>
            <a:srcRect/>
            <a:stretch/>
          </a:blipFill>
          <a:ln w="0">
            <a:noFill/>
          </a:ln>
        </p:spPr>
        <p:style>
          <a:lnRef idx="0"/>
          <a:fillRef idx="0"/>
          <a:effectRef idx="0"/>
          <a:fontRef idx="minor"/>
        </p:style>
      </p:sp>
      <p:sp>
        <p:nvSpPr>
          <p:cNvPr id="98" name="TextBox 9"/>
          <p:cNvSpPr/>
          <p:nvPr/>
        </p:nvSpPr>
        <p:spPr>
          <a:xfrm>
            <a:off x="263160" y="446040"/>
            <a:ext cx="9367560" cy="846360"/>
          </a:xfrm>
          <a:prstGeom prst="rect">
            <a:avLst/>
          </a:prstGeom>
          <a:noFill/>
          <a:ln w="0">
            <a:noFill/>
          </a:ln>
        </p:spPr>
        <p:style>
          <a:lnRef idx="0"/>
          <a:fillRef idx="0"/>
          <a:effectRef idx="0"/>
          <a:fontRef idx="minor"/>
        </p:style>
        <p:txBody>
          <a:bodyPr lIns="0" rIns="0" tIns="0" bIns="0" anchor="t">
            <a:spAutoFit/>
          </a:bodyPr>
          <a:p>
            <a:pPr algn="ctr">
              <a:lnSpc>
                <a:spcPts val="6667"/>
              </a:lnSpc>
              <a:buNone/>
              <a:tabLst>
                <a:tab algn="l" pos="0"/>
              </a:tabLst>
            </a:pPr>
            <a:r>
              <a:rPr b="0" lang="en-US" sz="4830" spc="471" strike="noStrike">
                <a:solidFill>
                  <a:srgbClr val="231f20"/>
                </a:solidFill>
                <a:latin typeface="Oswald Bold"/>
              </a:rPr>
              <a:t>LOGISTIC REGRESSION</a:t>
            </a:r>
            <a:endParaRPr b="0" lang="en-IN" sz="483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DAFwOrYcT5c</dc:identifier>
  <dc:language>en-IN</dc:language>
  <cp:lastModifiedBy/>
  <dcterms:modified xsi:type="dcterms:W3CDTF">2025-02-14T20:13:12Z</dcterms:modified>
  <cp:revision>3</cp:revision>
  <dc:subject/>
  <dc:title>HEART DISEASE PREDICTION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